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galin" charset="1" panose="00000500000000000000"/>
      <p:regular r:id="rId10"/>
    </p:embeddedFont>
    <p:embeddedFont>
      <p:font typeface="Saifah Font TH" charset="1" panose="02000503000000000000"/>
      <p:regular r:id="rId11"/>
    </p:embeddedFont>
    <p:embeddedFont>
      <p:font typeface="Saifah Font TH Bold" charset="1" panose="02000503000000000000"/>
      <p:regular r:id="rId12"/>
    </p:embeddedFont>
    <p:embeddedFont>
      <p:font typeface="Saifah Font TH Italics" charset="1" panose="02000503000000000000"/>
      <p:regular r:id="rId13"/>
    </p:embeddedFont>
    <p:embeddedFont>
      <p:font typeface="Josefin Sans" charset="1" panose="00000500000000000000"/>
      <p:regular r:id="rId14"/>
    </p:embeddedFont>
    <p:embeddedFont>
      <p:font typeface="Josefin Sans Bold" charset="1" panose="00000800000000000000"/>
      <p:regular r:id="rId15"/>
    </p:embeddedFont>
    <p:embeddedFont>
      <p:font typeface="Josefin Sans Italics" charset="1" panose="00000500000000000000"/>
      <p:regular r:id="rId16"/>
    </p:embeddedFont>
    <p:embeddedFont>
      <p:font typeface="Josefin Sans Bold Italics" charset="1" panose="00000800000000000000"/>
      <p:regular r:id="rId17"/>
    </p:embeddedFont>
    <p:embeddedFont>
      <p:font typeface="Josefin Sans Thin" charset="1" panose="00000300000000000000"/>
      <p:regular r:id="rId18"/>
    </p:embeddedFont>
    <p:embeddedFont>
      <p:font typeface="Josefin Sans Thin Italics" charset="1" panose="00000300000000000000"/>
      <p:regular r:id="rId19"/>
    </p:embeddedFont>
    <p:embeddedFont>
      <p:font typeface="Josefin Sans Light" charset="1" panose="00000400000000000000"/>
      <p:regular r:id="rId20"/>
    </p:embeddedFont>
    <p:embeddedFont>
      <p:font typeface="Josefin Sans Light Italics" charset="1" panose="00000400000000000000"/>
      <p:regular r:id="rId21"/>
    </p:embeddedFont>
    <p:embeddedFont>
      <p:font typeface="Josefin Sans Semi-Bold" charset="1" panose="00000700000000000000"/>
      <p:regular r:id="rId22"/>
    </p:embeddedFont>
    <p:embeddedFont>
      <p:font typeface="Josefin Sans Semi-Bold Italics" charset="1" panose="00000700000000000000"/>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Light" charset="1" panose="020B0306030504020204"/>
      <p:regular r:id="rId28"/>
    </p:embeddedFont>
    <p:embeddedFont>
      <p:font typeface="Open Sans Light Italics" charset="1" panose="020B0306030504020204"/>
      <p:regular r:id="rId29"/>
    </p:embeddedFont>
    <p:embeddedFont>
      <p:font typeface="Open Sans Ultra-Bold" charset="1" panose="00000000000000000000"/>
      <p:regular r:id="rId30"/>
    </p:embeddedFont>
    <p:embeddedFont>
      <p:font typeface="Open Sans Ultra-Bold Italics"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04.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05.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06.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07.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08.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09.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10.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11.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12.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13.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14.png" Type="http://schemas.openxmlformats.org/officeDocument/2006/relationships/image"/><Relationship Id="rId12" Target="../media/image115.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16.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4.svg" Type="http://schemas.openxmlformats.org/officeDocument/2006/relationships/image"/><Relationship Id="rId11" Target="../media/image125.png" Type="http://schemas.openxmlformats.org/officeDocument/2006/relationships/image"/><Relationship Id="rId12" Target="../media/image126.svg" Type="http://schemas.openxmlformats.org/officeDocument/2006/relationships/image"/><Relationship Id="rId13" Target="../media/image127.png" Type="http://schemas.openxmlformats.org/officeDocument/2006/relationships/image"/><Relationship Id="rId14" Target="../media/image128.svg" Type="http://schemas.openxmlformats.org/officeDocument/2006/relationships/image"/><Relationship Id="rId15" Target="https://editor.p5js.org/HAFIDJR/sketches/59CVco15f" TargetMode="External" Type="http://schemas.openxmlformats.org/officeDocument/2006/relationships/hyperlink"/><Relationship Id="rId2" Target="../media/image1.png" Type="http://schemas.openxmlformats.org/officeDocument/2006/relationships/image"/><Relationship Id="rId3" Target="../media/image117.png" Type="http://schemas.openxmlformats.org/officeDocument/2006/relationships/image"/><Relationship Id="rId4" Target="../media/image118.png" Type="http://schemas.openxmlformats.org/officeDocument/2006/relationships/image"/><Relationship Id="rId5" Target="../media/image119.png" Type="http://schemas.openxmlformats.org/officeDocument/2006/relationships/image"/><Relationship Id="rId6" Target="../media/image120.svg" Type="http://schemas.openxmlformats.org/officeDocument/2006/relationships/image"/><Relationship Id="rId7" Target="../media/image121.png" Type="http://schemas.openxmlformats.org/officeDocument/2006/relationships/image"/><Relationship Id="rId8" Target="../media/image122.svg" Type="http://schemas.openxmlformats.org/officeDocument/2006/relationships/image"/><Relationship Id="rId9" Target="../media/image1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5.png" Type="http://schemas.openxmlformats.org/officeDocument/2006/relationships/image"/><Relationship Id="rId11" Target="../media/image136.svg" Type="http://schemas.openxmlformats.org/officeDocument/2006/relationships/image"/><Relationship Id="rId12" Target="../media/image137.png" Type="http://schemas.openxmlformats.org/officeDocument/2006/relationships/image"/><Relationship Id="rId13" Target="../media/image138.svg" Type="http://schemas.openxmlformats.org/officeDocument/2006/relationships/image"/><Relationship Id="rId14" Target="../media/image139.png" Type="http://schemas.openxmlformats.org/officeDocument/2006/relationships/image"/><Relationship Id="rId15" Target="../media/image140.svg" Type="http://schemas.openxmlformats.org/officeDocument/2006/relationships/image"/><Relationship Id="rId2" Target="../media/image1.png" Type="http://schemas.openxmlformats.org/officeDocument/2006/relationships/image"/><Relationship Id="rId3" Target="../media/image129.jpeg" Type="http://schemas.openxmlformats.org/officeDocument/2006/relationships/image"/><Relationship Id="rId4" Target="../media/image118.png" Type="http://schemas.openxmlformats.org/officeDocument/2006/relationships/image"/><Relationship Id="rId5" Target="../media/image130.jpeg" Type="http://schemas.openxmlformats.org/officeDocument/2006/relationships/image"/><Relationship Id="rId6" Target="../media/image131.png" Type="http://schemas.openxmlformats.org/officeDocument/2006/relationships/image"/><Relationship Id="rId7" Target="../media/image132.svg" Type="http://schemas.openxmlformats.org/officeDocument/2006/relationships/image"/><Relationship Id="rId8" Target="../media/image133.png" Type="http://schemas.openxmlformats.org/officeDocument/2006/relationships/image"/><Relationship Id="rId9" Target="../media/image13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2" Target="../media/image1.pn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 Id="rId5" Target="../media/image41.jpe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62.png" Type="http://schemas.openxmlformats.org/officeDocument/2006/relationships/image"/><Relationship Id="rId15" Target="../media/image63.svg" Type="http://schemas.openxmlformats.org/officeDocument/2006/relationships/image"/><Relationship Id="rId16" Target="../media/image64.png" Type="http://schemas.openxmlformats.org/officeDocument/2006/relationships/image"/><Relationship Id="rId17" Target="../media/image65.svg" Type="http://schemas.openxmlformats.org/officeDocument/2006/relationships/image"/><Relationship Id="rId18" Target="../media/image66.png" Type="http://schemas.openxmlformats.org/officeDocument/2006/relationships/image"/><Relationship Id="rId19" Target="../media/image67.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svg" Type="http://schemas.openxmlformats.org/officeDocument/2006/relationships/image"/><Relationship Id="rId2" Target="../media/image1.png" Type="http://schemas.openxmlformats.org/officeDocument/2006/relationships/image"/><Relationship Id="rId3" Target="../media/image68.jpeg" Type="http://schemas.openxmlformats.org/officeDocument/2006/relationships/image"/><Relationship Id="rId4" Target="../media/image69.jpeg" Type="http://schemas.openxmlformats.org/officeDocument/2006/relationships/image"/><Relationship Id="rId5" Target="../media/image70.jpe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91.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13" Target="../media/image102.png" Type="http://schemas.openxmlformats.org/officeDocument/2006/relationships/image"/><Relationship Id="rId2" Target="../media/image1.png" Type="http://schemas.openxmlformats.org/officeDocument/2006/relationships/image"/><Relationship Id="rId3" Target="../media/image92.png" Type="http://schemas.openxmlformats.org/officeDocument/2006/relationships/image"/><Relationship Id="rId4" Target="../media/image93.svg" Type="http://schemas.openxmlformats.org/officeDocument/2006/relationships/image"/><Relationship Id="rId5" Target="../media/image94.png" Type="http://schemas.openxmlformats.org/officeDocument/2006/relationships/image"/><Relationship Id="rId6" Target="../media/image95.sv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103.pn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1EFE7"/>
        </a:solidFill>
      </p:bgPr>
    </p:bg>
    <p:spTree>
      <p:nvGrpSpPr>
        <p:cNvPr id="1" name=""/>
        <p:cNvGrpSpPr/>
        <p:nvPr/>
      </p:nvGrpSpPr>
      <p:grpSpPr>
        <a:xfrm>
          <a:off x="0" y="0"/>
          <a:ext cx="0" cy="0"/>
          <a:chOff x="0" y="0"/>
          <a:chExt cx="0" cy="0"/>
        </a:xfrm>
      </p:grpSpPr>
      <p:sp>
        <p:nvSpPr>
          <p:cNvPr name="Freeform 2" id="2"/>
          <p:cNvSpPr/>
          <p:nvPr/>
        </p:nvSpPr>
        <p:spPr>
          <a:xfrm flipH="false" flipV="false" rot="642829">
            <a:off x="11703089" y="-2563999"/>
            <a:ext cx="11636730" cy="4331450"/>
          </a:xfrm>
          <a:custGeom>
            <a:avLst/>
            <a:gdLst/>
            <a:ahLst/>
            <a:cxnLst/>
            <a:rect r="r" b="b" t="t" l="l"/>
            <a:pathLst>
              <a:path h="4331450" w="11636730">
                <a:moveTo>
                  <a:pt x="0" y="0"/>
                </a:moveTo>
                <a:lnTo>
                  <a:pt x="11636730" y="0"/>
                </a:lnTo>
                <a:lnTo>
                  <a:pt x="11636730" y="4331450"/>
                </a:lnTo>
                <a:lnTo>
                  <a:pt x="0" y="4331450"/>
                </a:lnTo>
                <a:lnTo>
                  <a:pt x="0" y="0"/>
                </a:lnTo>
                <a:close/>
              </a:path>
            </a:pathLst>
          </a:custGeom>
          <a:blipFill>
            <a:blip r:embed="rId2"/>
            <a:stretch>
              <a:fillRect l="0" t="0" r="0" b="0"/>
            </a:stretch>
          </a:blipFill>
        </p:spPr>
      </p:sp>
      <p:sp>
        <p:nvSpPr>
          <p:cNvPr name="Freeform 3" id="3"/>
          <p:cNvSpPr/>
          <p:nvPr/>
        </p:nvSpPr>
        <p:spPr>
          <a:xfrm flipH="false" flipV="false" rot="1902720">
            <a:off x="-4157415" y="8404948"/>
            <a:ext cx="11636730" cy="4331450"/>
          </a:xfrm>
          <a:custGeom>
            <a:avLst/>
            <a:gdLst/>
            <a:ahLst/>
            <a:cxnLst/>
            <a:rect r="r" b="b" t="t" l="l"/>
            <a:pathLst>
              <a:path h="4331450" w="11636730">
                <a:moveTo>
                  <a:pt x="0" y="0"/>
                </a:moveTo>
                <a:lnTo>
                  <a:pt x="11636730" y="0"/>
                </a:lnTo>
                <a:lnTo>
                  <a:pt x="11636730" y="4331449"/>
                </a:lnTo>
                <a:lnTo>
                  <a:pt x="0" y="4331449"/>
                </a:lnTo>
                <a:lnTo>
                  <a:pt x="0" y="0"/>
                </a:lnTo>
                <a:close/>
              </a:path>
            </a:pathLst>
          </a:custGeom>
          <a:blipFill>
            <a:blip r:embed="rId2"/>
            <a:stretch>
              <a:fillRect l="0" t="0" r="0" b="0"/>
            </a:stretch>
          </a:blipFill>
        </p:spPr>
      </p:sp>
      <p:sp>
        <p:nvSpPr>
          <p:cNvPr name="Freeform 4" id="4"/>
          <p:cNvSpPr/>
          <p:nvPr/>
        </p:nvSpPr>
        <p:spPr>
          <a:xfrm flipH="false" flipV="false" rot="0">
            <a:off x="11240499" y="1597983"/>
            <a:ext cx="4535427" cy="4566850"/>
          </a:xfrm>
          <a:custGeom>
            <a:avLst/>
            <a:gdLst/>
            <a:ahLst/>
            <a:cxnLst/>
            <a:rect r="r" b="b" t="t" l="l"/>
            <a:pathLst>
              <a:path h="4566850" w="4535427">
                <a:moveTo>
                  <a:pt x="0" y="0"/>
                </a:moveTo>
                <a:lnTo>
                  <a:pt x="4535426" y="0"/>
                </a:lnTo>
                <a:lnTo>
                  <a:pt x="4535426" y="4566850"/>
                </a:lnTo>
                <a:lnTo>
                  <a:pt x="0" y="4566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66764" y="2857162"/>
            <a:ext cx="4396018" cy="3775081"/>
          </a:xfrm>
          <a:custGeom>
            <a:avLst/>
            <a:gdLst/>
            <a:ahLst/>
            <a:cxnLst/>
            <a:rect r="r" b="b" t="t" l="l"/>
            <a:pathLst>
              <a:path h="3775081" w="4396018">
                <a:moveTo>
                  <a:pt x="0" y="0"/>
                </a:moveTo>
                <a:lnTo>
                  <a:pt x="4396018" y="0"/>
                </a:lnTo>
                <a:lnTo>
                  <a:pt x="4396018" y="3775080"/>
                </a:lnTo>
                <a:lnTo>
                  <a:pt x="0" y="3775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197507">
            <a:off x="3184041" y="2054564"/>
            <a:ext cx="3425600" cy="4192419"/>
          </a:xfrm>
          <a:custGeom>
            <a:avLst/>
            <a:gdLst/>
            <a:ahLst/>
            <a:cxnLst/>
            <a:rect r="r" b="b" t="t" l="l"/>
            <a:pathLst>
              <a:path h="4192419" w="3425600">
                <a:moveTo>
                  <a:pt x="0" y="0"/>
                </a:moveTo>
                <a:lnTo>
                  <a:pt x="3425600" y="0"/>
                </a:lnTo>
                <a:lnTo>
                  <a:pt x="3425600" y="4192419"/>
                </a:lnTo>
                <a:lnTo>
                  <a:pt x="0" y="4192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009421" y="2781408"/>
            <a:ext cx="3043678" cy="3134874"/>
          </a:xfrm>
          <a:custGeom>
            <a:avLst/>
            <a:gdLst/>
            <a:ahLst/>
            <a:cxnLst/>
            <a:rect r="r" b="b" t="t" l="l"/>
            <a:pathLst>
              <a:path h="3134874" w="3043678">
                <a:moveTo>
                  <a:pt x="0" y="0"/>
                </a:moveTo>
                <a:lnTo>
                  <a:pt x="3043678" y="0"/>
                </a:lnTo>
                <a:lnTo>
                  <a:pt x="3043678" y="3134874"/>
                </a:lnTo>
                <a:lnTo>
                  <a:pt x="0" y="31348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710809">
            <a:off x="4037122" y="4337240"/>
            <a:ext cx="1906228" cy="1594300"/>
          </a:xfrm>
          <a:custGeom>
            <a:avLst/>
            <a:gdLst/>
            <a:ahLst/>
            <a:cxnLst/>
            <a:rect r="r" b="b" t="t" l="l"/>
            <a:pathLst>
              <a:path h="1594300" w="1906228">
                <a:moveTo>
                  <a:pt x="0" y="0"/>
                </a:moveTo>
                <a:lnTo>
                  <a:pt x="1906228" y="0"/>
                </a:lnTo>
                <a:lnTo>
                  <a:pt x="1906228" y="1594299"/>
                </a:lnTo>
                <a:lnTo>
                  <a:pt x="0" y="15942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588628">
            <a:off x="7716893" y="3388531"/>
            <a:ext cx="1843616" cy="1753111"/>
          </a:xfrm>
          <a:custGeom>
            <a:avLst/>
            <a:gdLst/>
            <a:ahLst/>
            <a:cxnLst/>
            <a:rect r="r" b="b" t="t" l="l"/>
            <a:pathLst>
              <a:path h="1753111" w="1843616">
                <a:moveTo>
                  <a:pt x="0" y="0"/>
                </a:moveTo>
                <a:lnTo>
                  <a:pt x="1843615" y="0"/>
                </a:lnTo>
                <a:lnTo>
                  <a:pt x="1843615" y="1753111"/>
                </a:lnTo>
                <a:lnTo>
                  <a:pt x="0" y="175311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8870746" y="4632135"/>
            <a:ext cx="5919551" cy="2712231"/>
          </a:xfrm>
          <a:custGeom>
            <a:avLst/>
            <a:gdLst/>
            <a:ahLst/>
            <a:cxnLst/>
            <a:rect r="r" b="b" t="t" l="l"/>
            <a:pathLst>
              <a:path h="2712231" w="5919551">
                <a:moveTo>
                  <a:pt x="0" y="0"/>
                </a:moveTo>
                <a:lnTo>
                  <a:pt x="5919552" y="0"/>
                </a:lnTo>
                <a:lnTo>
                  <a:pt x="5919552" y="2712231"/>
                </a:lnTo>
                <a:lnTo>
                  <a:pt x="0" y="271223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true" flipV="false" rot="0">
            <a:off x="3497042" y="4632135"/>
            <a:ext cx="5919551" cy="2712231"/>
          </a:xfrm>
          <a:custGeom>
            <a:avLst/>
            <a:gdLst/>
            <a:ahLst/>
            <a:cxnLst/>
            <a:rect r="r" b="b" t="t" l="l"/>
            <a:pathLst>
              <a:path h="2712231" w="5919551">
                <a:moveTo>
                  <a:pt x="5919551" y="0"/>
                </a:moveTo>
                <a:lnTo>
                  <a:pt x="0" y="0"/>
                </a:lnTo>
                <a:lnTo>
                  <a:pt x="0" y="2712231"/>
                </a:lnTo>
                <a:lnTo>
                  <a:pt x="5919551" y="2712231"/>
                </a:lnTo>
                <a:lnTo>
                  <a:pt x="5919551"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5511695" y="4294322"/>
            <a:ext cx="6238307" cy="3243920"/>
          </a:xfrm>
          <a:custGeom>
            <a:avLst/>
            <a:gdLst/>
            <a:ahLst/>
            <a:cxnLst/>
            <a:rect r="r" b="b" t="t" l="l"/>
            <a:pathLst>
              <a:path h="3243920" w="6238307">
                <a:moveTo>
                  <a:pt x="0" y="0"/>
                </a:moveTo>
                <a:lnTo>
                  <a:pt x="6238307" y="0"/>
                </a:lnTo>
                <a:lnTo>
                  <a:pt x="6238307" y="3243919"/>
                </a:lnTo>
                <a:lnTo>
                  <a:pt x="0" y="324391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true" flipV="false" rot="0">
            <a:off x="6519265" y="4294322"/>
            <a:ext cx="6238307" cy="3243920"/>
          </a:xfrm>
          <a:custGeom>
            <a:avLst/>
            <a:gdLst/>
            <a:ahLst/>
            <a:cxnLst/>
            <a:rect r="r" b="b" t="t" l="l"/>
            <a:pathLst>
              <a:path h="3243920" w="6238307">
                <a:moveTo>
                  <a:pt x="6238307" y="0"/>
                </a:moveTo>
                <a:lnTo>
                  <a:pt x="0" y="0"/>
                </a:lnTo>
                <a:lnTo>
                  <a:pt x="0" y="3243919"/>
                </a:lnTo>
                <a:lnTo>
                  <a:pt x="6238307" y="3243919"/>
                </a:lnTo>
                <a:lnTo>
                  <a:pt x="6238307"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4" id="14"/>
          <p:cNvSpPr txBox="true"/>
          <p:nvPr/>
        </p:nvSpPr>
        <p:spPr>
          <a:xfrm rot="0">
            <a:off x="6765477" y="5312251"/>
            <a:ext cx="4757047" cy="823928"/>
          </a:xfrm>
          <a:prstGeom prst="rect">
            <a:avLst/>
          </a:prstGeom>
        </p:spPr>
        <p:txBody>
          <a:bodyPr anchor="t" rtlCol="false" tIns="0" lIns="0" bIns="0" rIns="0">
            <a:spAutoFit/>
          </a:bodyPr>
          <a:lstStyle/>
          <a:p>
            <a:pPr algn="ctr">
              <a:lnSpc>
                <a:spcPts val="6670"/>
              </a:lnSpc>
            </a:pPr>
            <a:r>
              <a:rPr lang="en-US" sz="5130">
                <a:solidFill>
                  <a:srgbClr val="2F4749"/>
                </a:solidFill>
                <a:latin typeface="Saifah Font TH"/>
              </a:rPr>
              <a:t>KELOMPOK 5</a:t>
            </a:r>
          </a:p>
        </p:txBody>
      </p:sp>
      <p:sp>
        <p:nvSpPr>
          <p:cNvPr name="TextBox 15" id="15"/>
          <p:cNvSpPr txBox="true"/>
          <p:nvPr/>
        </p:nvSpPr>
        <p:spPr>
          <a:xfrm rot="0">
            <a:off x="973218" y="6114916"/>
            <a:ext cx="16286082" cy="1563079"/>
          </a:xfrm>
          <a:prstGeom prst="rect">
            <a:avLst/>
          </a:prstGeom>
        </p:spPr>
        <p:txBody>
          <a:bodyPr anchor="t" rtlCol="false" tIns="0" lIns="0" bIns="0" rIns="0">
            <a:spAutoFit/>
          </a:bodyPr>
          <a:lstStyle/>
          <a:p>
            <a:pPr algn="ctr">
              <a:lnSpc>
                <a:spcPts val="12571"/>
              </a:lnSpc>
            </a:pPr>
            <a:r>
              <a:rPr lang="en-US" sz="9670">
                <a:solidFill>
                  <a:srgbClr val="2F4749"/>
                </a:solidFill>
                <a:latin typeface="Gagalin"/>
              </a:rPr>
              <a:t>ANIMASI KAPAL bERLAYAR</a:t>
            </a:r>
          </a:p>
        </p:txBody>
      </p:sp>
      <p:sp>
        <p:nvSpPr>
          <p:cNvPr name="Freeform 16" id="16"/>
          <p:cNvSpPr/>
          <p:nvPr/>
        </p:nvSpPr>
        <p:spPr>
          <a:xfrm flipH="true" flipV="false" rot="-1015972">
            <a:off x="16315336" y="-683287"/>
            <a:ext cx="3858308" cy="2848133"/>
          </a:xfrm>
          <a:custGeom>
            <a:avLst/>
            <a:gdLst/>
            <a:ahLst/>
            <a:cxnLst/>
            <a:rect r="r" b="b" t="t" l="l"/>
            <a:pathLst>
              <a:path h="2848133" w="3858308">
                <a:moveTo>
                  <a:pt x="3858308" y="0"/>
                </a:moveTo>
                <a:lnTo>
                  <a:pt x="0" y="0"/>
                </a:lnTo>
                <a:lnTo>
                  <a:pt x="0" y="2848133"/>
                </a:lnTo>
                <a:lnTo>
                  <a:pt x="3858308" y="2848133"/>
                </a:lnTo>
                <a:lnTo>
                  <a:pt x="3858308"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615052">
            <a:off x="446559" y="7211891"/>
            <a:ext cx="1217263" cy="3535860"/>
          </a:xfrm>
          <a:custGeom>
            <a:avLst/>
            <a:gdLst/>
            <a:ahLst/>
            <a:cxnLst/>
            <a:rect r="r" b="b" t="t" l="l"/>
            <a:pathLst>
              <a:path h="3535860" w="1217263">
                <a:moveTo>
                  <a:pt x="0" y="0"/>
                </a:moveTo>
                <a:lnTo>
                  <a:pt x="1217264" y="0"/>
                </a:lnTo>
                <a:lnTo>
                  <a:pt x="1217264" y="3535860"/>
                </a:lnTo>
                <a:lnTo>
                  <a:pt x="0" y="353586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8" id="18"/>
          <p:cNvSpPr/>
          <p:nvPr/>
        </p:nvSpPr>
        <p:spPr>
          <a:xfrm flipH="false" flipV="false" rot="0">
            <a:off x="16337772" y="7723327"/>
            <a:ext cx="2685584" cy="2421908"/>
          </a:xfrm>
          <a:custGeom>
            <a:avLst/>
            <a:gdLst/>
            <a:ahLst/>
            <a:cxnLst/>
            <a:rect r="r" b="b" t="t" l="l"/>
            <a:pathLst>
              <a:path h="2421908" w="2685584">
                <a:moveTo>
                  <a:pt x="0" y="0"/>
                </a:moveTo>
                <a:lnTo>
                  <a:pt x="2685583" y="0"/>
                </a:lnTo>
                <a:lnTo>
                  <a:pt x="2685583" y="2421909"/>
                </a:lnTo>
                <a:lnTo>
                  <a:pt x="0" y="242190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9" id="19"/>
          <p:cNvSpPr/>
          <p:nvPr/>
        </p:nvSpPr>
        <p:spPr>
          <a:xfrm flipH="false" flipV="false" rot="9166795">
            <a:off x="-700449" y="-388422"/>
            <a:ext cx="2361946" cy="2787704"/>
          </a:xfrm>
          <a:custGeom>
            <a:avLst/>
            <a:gdLst/>
            <a:ahLst/>
            <a:cxnLst/>
            <a:rect r="r" b="b" t="t" l="l"/>
            <a:pathLst>
              <a:path h="2787704" w="2361946">
                <a:moveTo>
                  <a:pt x="0" y="0"/>
                </a:moveTo>
                <a:lnTo>
                  <a:pt x="2361946" y="0"/>
                </a:lnTo>
                <a:lnTo>
                  <a:pt x="2361946" y="2787704"/>
                </a:lnTo>
                <a:lnTo>
                  <a:pt x="0" y="2787704"/>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0" id="20"/>
          <p:cNvSpPr/>
          <p:nvPr/>
        </p:nvSpPr>
        <p:spPr>
          <a:xfrm flipH="false" flipV="false" rot="0">
            <a:off x="8458825" y="1141618"/>
            <a:ext cx="1370349" cy="1264147"/>
          </a:xfrm>
          <a:custGeom>
            <a:avLst/>
            <a:gdLst/>
            <a:ahLst/>
            <a:cxnLst/>
            <a:rect r="r" b="b" t="t" l="l"/>
            <a:pathLst>
              <a:path h="1264147" w="1370349">
                <a:moveTo>
                  <a:pt x="0" y="0"/>
                </a:moveTo>
                <a:lnTo>
                  <a:pt x="1370350" y="0"/>
                </a:lnTo>
                <a:lnTo>
                  <a:pt x="1370350" y="1264147"/>
                </a:lnTo>
                <a:lnTo>
                  <a:pt x="0" y="126414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21" id="21"/>
          <p:cNvSpPr txBox="true"/>
          <p:nvPr/>
        </p:nvSpPr>
        <p:spPr>
          <a:xfrm rot="0">
            <a:off x="4619230" y="7925644"/>
            <a:ext cx="9068037" cy="820532"/>
          </a:xfrm>
          <a:prstGeom prst="rect">
            <a:avLst/>
          </a:prstGeom>
        </p:spPr>
        <p:txBody>
          <a:bodyPr anchor="t" rtlCol="false" tIns="0" lIns="0" bIns="0" rIns="0">
            <a:spAutoFit/>
          </a:bodyPr>
          <a:lstStyle/>
          <a:p>
            <a:pPr algn="ctr" marL="0" indent="0" lvl="0">
              <a:lnSpc>
                <a:spcPts val="6670"/>
              </a:lnSpc>
              <a:spcBef>
                <a:spcPct val="0"/>
              </a:spcBef>
            </a:pPr>
            <a:r>
              <a:rPr lang="en-US" sz="5130">
                <a:solidFill>
                  <a:srgbClr val="2F4749"/>
                </a:solidFill>
                <a:latin typeface="Saifah Font TH"/>
              </a:rPr>
              <a:t>MATAKULIAH GRAFIKA KOMPUTER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749342" y="5389831"/>
            <a:ext cx="9229496" cy="3868469"/>
          </a:xfrm>
          <a:custGeom>
            <a:avLst/>
            <a:gdLst/>
            <a:ahLst/>
            <a:cxnLst/>
            <a:rect r="r" b="b" t="t" l="l"/>
            <a:pathLst>
              <a:path h="3868469" w="9229496">
                <a:moveTo>
                  <a:pt x="0" y="0"/>
                </a:moveTo>
                <a:lnTo>
                  <a:pt x="9229496" y="0"/>
                </a:lnTo>
                <a:lnTo>
                  <a:pt x="9229496" y="3868469"/>
                </a:lnTo>
                <a:lnTo>
                  <a:pt x="0" y="3868469"/>
                </a:lnTo>
                <a:lnTo>
                  <a:pt x="0" y="0"/>
                </a:lnTo>
                <a:close/>
              </a:path>
            </a:pathLst>
          </a:custGeom>
          <a:blipFill>
            <a:blip r:embed="rId11"/>
            <a:stretch>
              <a:fillRect l="0" t="0" r="0" b="0"/>
            </a:stretch>
          </a:blipFill>
        </p:spPr>
      </p:sp>
      <p:sp>
        <p:nvSpPr>
          <p:cNvPr name="TextBox 9" id="9"/>
          <p:cNvSpPr txBox="true"/>
          <p:nvPr/>
        </p:nvSpPr>
        <p:spPr>
          <a:xfrm rot="0">
            <a:off x="3608349" y="600282"/>
            <a:ext cx="13280944" cy="1446880"/>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Fungsi-Fungsi yang digunakan</a:t>
            </a:r>
          </a:p>
        </p:txBody>
      </p:sp>
      <p:sp>
        <p:nvSpPr>
          <p:cNvPr name="TextBox 10" id="10"/>
          <p:cNvSpPr txBox="true"/>
          <p:nvPr/>
        </p:nvSpPr>
        <p:spPr>
          <a:xfrm rot="0">
            <a:off x="2828059" y="2252937"/>
            <a:ext cx="11902180" cy="1096887"/>
          </a:xfrm>
          <a:prstGeom prst="rect">
            <a:avLst/>
          </a:prstGeom>
        </p:spPr>
        <p:txBody>
          <a:bodyPr anchor="t" rtlCol="false" tIns="0" lIns="0" bIns="0" rIns="0">
            <a:spAutoFit/>
          </a:bodyPr>
          <a:lstStyle/>
          <a:p>
            <a:pPr algn="ctr">
              <a:lnSpc>
                <a:spcPts val="8613"/>
              </a:lnSpc>
            </a:pPr>
            <a:r>
              <a:rPr lang="en-US" sz="6625">
                <a:solidFill>
                  <a:srgbClr val="1B2C2E"/>
                </a:solidFill>
                <a:latin typeface="Arimo Bold"/>
              </a:rPr>
              <a:t>drawClouds()</a:t>
            </a:r>
          </a:p>
        </p:txBody>
      </p:sp>
      <p:sp>
        <p:nvSpPr>
          <p:cNvPr name="TextBox 11" id="11"/>
          <p:cNvSpPr txBox="true"/>
          <p:nvPr/>
        </p:nvSpPr>
        <p:spPr>
          <a:xfrm rot="0">
            <a:off x="2966466" y="3584173"/>
            <a:ext cx="13104601" cy="2123678"/>
          </a:xfrm>
          <a:prstGeom prst="rect">
            <a:avLst/>
          </a:prstGeom>
        </p:spPr>
        <p:txBody>
          <a:bodyPr anchor="t" rtlCol="false" tIns="0" lIns="0" bIns="0" rIns="0">
            <a:spAutoFit/>
          </a:bodyPr>
          <a:lstStyle/>
          <a:p>
            <a:pPr>
              <a:lnSpc>
                <a:spcPts val="4200"/>
              </a:lnSpc>
            </a:pPr>
            <a:r>
              <a:rPr lang="en-US" sz="3000">
                <a:solidFill>
                  <a:srgbClr val="020202"/>
                </a:solidFill>
                <a:latin typeface="Josefin Sans"/>
              </a:rPr>
              <a:t>drawClouds(): Fungsi ini digunakan untuk menggambar awan pada animasi. Fungsi ini memanggil fungsi drawCloudShape() untuk menggambar bentuk-bentuk awan.</a:t>
            </a:r>
          </a:p>
          <a:p>
            <a:pPr>
              <a:lnSpc>
                <a:spcPts val="42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020486" y="5143500"/>
            <a:ext cx="10035734" cy="3581216"/>
          </a:xfrm>
          <a:custGeom>
            <a:avLst/>
            <a:gdLst/>
            <a:ahLst/>
            <a:cxnLst/>
            <a:rect r="r" b="b" t="t" l="l"/>
            <a:pathLst>
              <a:path h="3581216" w="10035734">
                <a:moveTo>
                  <a:pt x="0" y="0"/>
                </a:moveTo>
                <a:lnTo>
                  <a:pt x="10035735" y="0"/>
                </a:lnTo>
                <a:lnTo>
                  <a:pt x="10035735" y="3581216"/>
                </a:lnTo>
                <a:lnTo>
                  <a:pt x="0" y="3581216"/>
                </a:lnTo>
                <a:lnTo>
                  <a:pt x="0" y="0"/>
                </a:lnTo>
                <a:close/>
              </a:path>
            </a:pathLst>
          </a:custGeom>
          <a:blipFill>
            <a:blip r:embed="rId11"/>
            <a:stretch>
              <a:fillRect l="0" t="0" r="0" b="0"/>
            </a:stretch>
          </a:blipFill>
        </p:spPr>
      </p:sp>
      <p:sp>
        <p:nvSpPr>
          <p:cNvPr name="TextBox 9" id="9"/>
          <p:cNvSpPr txBox="true"/>
          <p:nvPr/>
        </p:nvSpPr>
        <p:spPr>
          <a:xfrm rot="0">
            <a:off x="2422250" y="563702"/>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Fungsi-Fungsi yang digunakan</a:t>
            </a:r>
          </a:p>
          <a:p>
            <a:pPr algn="ctr">
              <a:lnSpc>
                <a:spcPts val="11875"/>
              </a:lnSpc>
            </a:pPr>
          </a:p>
        </p:txBody>
      </p:sp>
      <p:sp>
        <p:nvSpPr>
          <p:cNvPr name="TextBox 10" id="10"/>
          <p:cNvSpPr txBox="true"/>
          <p:nvPr/>
        </p:nvSpPr>
        <p:spPr>
          <a:xfrm rot="0">
            <a:off x="3208061" y="2343245"/>
            <a:ext cx="11902180" cy="947695"/>
          </a:xfrm>
          <a:prstGeom prst="rect">
            <a:avLst/>
          </a:prstGeom>
        </p:spPr>
        <p:txBody>
          <a:bodyPr anchor="t" rtlCol="false" tIns="0" lIns="0" bIns="0" rIns="0">
            <a:spAutoFit/>
          </a:bodyPr>
          <a:lstStyle/>
          <a:p>
            <a:pPr algn="ctr">
              <a:lnSpc>
                <a:spcPts val="7313"/>
              </a:lnSpc>
            </a:pPr>
            <a:r>
              <a:rPr lang="en-US" sz="5625">
                <a:solidFill>
                  <a:srgbClr val="1B2C2E"/>
                </a:solidFill>
                <a:latin typeface="Arimo Bold"/>
              </a:rPr>
              <a:t>drawCloudShape(x, y, size) </a:t>
            </a:r>
          </a:p>
        </p:txBody>
      </p:sp>
      <p:sp>
        <p:nvSpPr>
          <p:cNvPr name="TextBox 11" id="11"/>
          <p:cNvSpPr txBox="true"/>
          <p:nvPr/>
        </p:nvSpPr>
        <p:spPr>
          <a:xfrm rot="0">
            <a:off x="3490952" y="3655344"/>
            <a:ext cx="11619289" cy="1057076"/>
          </a:xfrm>
          <a:prstGeom prst="rect">
            <a:avLst/>
          </a:prstGeom>
        </p:spPr>
        <p:txBody>
          <a:bodyPr anchor="t" rtlCol="false" tIns="0" lIns="0" bIns="0" rIns="0">
            <a:spAutoFit/>
          </a:bodyPr>
          <a:lstStyle/>
          <a:p>
            <a:pPr>
              <a:lnSpc>
                <a:spcPts val="4200"/>
              </a:lnSpc>
            </a:pPr>
            <a:r>
              <a:rPr lang="en-US" sz="3000">
                <a:solidFill>
                  <a:srgbClr val="020202"/>
                </a:solidFill>
                <a:latin typeface="Josefin Sans"/>
              </a:rPr>
              <a:t>drawCloudShape(x, y, size): Fungsi ini digunakan untuk menggambar satu bentuk awan dengan posisi dan ukuran tertentu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796092" y="5228815"/>
            <a:ext cx="10484522" cy="4315851"/>
          </a:xfrm>
          <a:custGeom>
            <a:avLst/>
            <a:gdLst/>
            <a:ahLst/>
            <a:cxnLst/>
            <a:rect r="r" b="b" t="t" l="l"/>
            <a:pathLst>
              <a:path h="4315851" w="10484522">
                <a:moveTo>
                  <a:pt x="0" y="0"/>
                </a:moveTo>
                <a:lnTo>
                  <a:pt x="10484523" y="0"/>
                </a:lnTo>
                <a:lnTo>
                  <a:pt x="10484523" y="4315851"/>
                </a:lnTo>
                <a:lnTo>
                  <a:pt x="0" y="4315851"/>
                </a:lnTo>
                <a:lnTo>
                  <a:pt x="0" y="0"/>
                </a:lnTo>
                <a:close/>
              </a:path>
            </a:pathLst>
          </a:custGeom>
          <a:blipFill>
            <a:blip r:embed="rId11"/>
            <a:stretch>
              <a:fillRect l="0" t="0" r="0" b="0"/>
            </a:stretch>
          </a:blipFill>
        </p:spPr>
      </p:sp>
      <p:sp>
        <p:nvSpPr>
          <p:cNvPr name="TextBox 9" id="9"/>
          <p:cNvSpPr txBox="true"/>
          <p:nvPr/>
        </p:nvSpPr>
        <p:spPr>
          <a:xfrm rot="0">
            <a:off x="2422250" y="563702"/>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Fungsi-Fungsi yang digunakan</a:t>
            </a:r>
          </a:p>
          <a:p>
            <a:pPr algn="ctr">
              <a:lnSpc>
                <a:spcPts val="11875"/>
              </a:lnSpc>
            </a:pPr>
          </a:p>
        </p:txBody>
      </p:sp>
      <p:sp>
        <p:nvSpPr>
          <p:cNvPr name="TextBox 10" id="10"/>
          <p:cNvSpPr txBox="true"/>
          <p:nvPr/>
        </p:nvSpPr>
        <p:spPr>
          <a:xfrm rot="0">
            <a:off x="3208061" y="2343245"/>
            <a:ext cx="11902180" cy="947695"/>
          </a:xfrm>
          <a:prstGeom prst="rect">
            <a:avLst/>
          </a:prstGeom>
        </p:spPr>
        <p:txBody>
          <a:bodyPr anchor="t" rtlCol="false" tIns="0" lIns="0" bIns="0" rIns="0">
            <a:spAutoFit/>
          </a:bodyPr>
          <a:lstStyle/>
          <a:p>
            <a:pPr algn="ctr">
              <a:lnSpc>
                <a:spcPts val="7313"/>
              </a:lnSpc>
            </a:pPr>
            <a:r>
              <a:rPr lang="en-US" sz="5625">
                <a:solidFill>
                  <a:srgbClr val="1B2C2E"/>
                </a:solidFill>
                <a:latin typeface="Arimo Bold"/>
              </a:rPr>
              <a:t>drawSun()</a:t>
            </a:r>
          </a:p>
        </p:txBody>
      </p:sp>
      <p:sp>
        <p:nvSpPr>
          <p:cNvPr name="TextBox 11" id="11"/>
          <p:cNvSpPr txBox="true"/>
          <p:nvPr/>
        </p:nvSpPr>
        <p:spPr>
          <a:xfrm rot="0">
            <a:off x="3490952" y="3444311"/>
            <a:ext cx="11619289" cy="2123678"/>
          </a:xfrm>
          <a:prstGeom prst="rect">
            <a:avLst/>
          </a:prstGeom>
        </p:spPr>
        <p:txBody>
          <a:bodyPr anchor="t" rtlCol="false" tIns="0" lIns="0" bIns="0" rIns="0">
            <a:spAutoFit/>
          </a:bodyPr>
          <a:lstStyle/>
          <a:p>
            <a:pPr>
              <a:lnSpc>
                <a:spcPts val="4200"/>
              </a:lnSpc>
            </a:pPr>
            <a:r>
              <a:rPr lang="en-US" sz="3000">
                <a:solidFill>
                  <a:srgbClr val="020202"/>
                </a:solidFill>
                <a:latin typeface="Josefin Sans"/>
              </a:rPr>
              <a:t>drawSun(): Fungsi ini digunakan untuk menggambar matahari. Posisi matahari berubah secara vertikal hingga mencapai posisi akhirnya.</a:t>
            </a:r>
          </a:p>
          <a:p>
            <a:pPr>
              <a:lnSpc>
                <a:spcPts val="42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44736" y="5253763"/>
            <a:ext cx="11285503" cy="3435335"/>
          </a:xfrm>
          <a:custGeom>
            <a:avLst/>
            <a:gdLst/>
            <a:ahLst/>
            <a:cxnLst/>
            <a:rect r="r" b="b" t="t" l="l"/>
            <a:pathLst>
              <a:path h="3435335" w="11285503">
                <a:moveTo>
                  <a:pt x="0" y="0"/>
                </a:moveTo>
                <a:lnTo>
                  <a:pt x="11285503" y="0"/>
                </a:lnTo>
                <a:lnTo>
                  <a:pt x="11285503" y="3435336"/>
                </a:lnTo>
                <a:lnTo>
                  <a:pt x="0" y="3435336"/>
                </a:lnTo>
                <a:lnTo>
                  <a:pt x="0" y="0"/>
                </a:lnTo>
                <a:close/>
              </a:path>
            </a:pathLst>
          </a:custGeom>
          <a:blipFill>
            <a:blip r:embed="rId11"/>
            <a:stretch>
              <a:fillRect l="0" t="0" r="0" b="0"/>
            </a:stretch>
          </a:blipFill>
        </p:spPr>
      </p:sp>
      <p:sp>
        <p:nvSpPr>
          <p:cNvPr name="TextBox 9" id="9"/>
          <p:cNvSpPr txBox="true"/>
          <p:nvPr/>
        </p:nvSpPr>
        <p:spPr>
          <a:xfrm rot="0">
            <a:off x="2422250" y="563702"/>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Fungsi-Fungsi yang digunakan</a:t>
            </a:r>
          </a:p>
          <a:p>
            <a:pPr algn="ctr">
              <a:lnSpc>
                <a:spcPts val="11875"/>
              </a:lnSpc>
            </a:pPr>
          </a:p>
        </p:txBody>
      </p:sp>
      <p:sp>
        <p:nvSpPr>
          <p:cNvPr name="TextBox 10" id="10"/>
          <p:cNvSpPr txBox="true"/>
          <p:nvPr/>
        </p:nvSpPr>
        <p:spPr>
          <a:xfrm rot="0">
            <a:off x="3208061" y="2343245"/>
            <a:ext cx="11902180" cy="947695"/>
          </a:xfrm>
          <a:prstGeom prst="rect">
            <a:avLst/>
          </a:prstGeom>
        </p:spPr>
        <p:txBody>
          <a:bodyPr anchor="t" rtlCol="false" tIns="0" lIns="0" bIns="0" rIns="0">
            <a:spAutoFit/>
          </a:bodyPr>
          <a:lstStyle/>
          <a:p>
            <a:pPr algn="ctr">
              <a:lnSpc>
                <a:spcPts val="7313"/>
              </a:lnSpc>
            </a:pPr>
            <a:r>
              <a:rPr lang="en-US" sz="5625">
                <a:solidFill>
                  <a:srgbClr val="1B2C2E"/>
                </a:solidFill>
                <a:latin typeface="Arimo Bold"/>
              </a:rPr>
              <a:t>colorTransition()</a:t>
            </a:r>
          </a:p>
        </p:txBody>
      </p:sp>
      <p:sp>
        <p:nvSpPr>
          <p:cNvPr name="TextBox 11" id="11"/>
          <p:cNvSpPr txBox="true"/>
          <p:nvPr/>
        </p:nvSpPr>
        <p:spPr>
          <a:xfrm rot="0">
            <a:off x="3490952" y="3444311"/>
            <a:ext cx="11619289" cy="1590377"/>
          </a:xfrm>
          <a:prstGeom prst="rect">
            <a:avLst/>
          </a:prstGeom>
        </p:spPr>
        <p:txBody>
          <a:bodyPr anchor="t" rtlCol="false" tIns="0" lIns="0" bIns="0" rIns="0">
            <a:spAutoFit/>
          </a:bodyPr>
          <a:lstStyle/>
          <a:p>
            <a:pPr>
              <a:lnSpc>
                <a:spcPts val="4200"/>
              </a:lnSpc>
            </a:pPr>
            <a:r>
              <a:rPr lang="en-US" sz="3000">
                <a:solidFill>
                  <a:srgbClr val="020202"/>
                </a:solidFill>
                <a:latin typeface="Josefin Sans"/>
              </a:rPr>
              <a:t>colorTransition(): Fungsi ini digunakan untuk mengatur transisi warna latar belakang dari hitam ke kuning pada saat matahari terbit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067274" y="4547043"/>
            <a:ext cx="9561684" cy="5048469"/>
          </a:xfrm>
          <a:custGeom>
            <a:avLst/>
            <a:gdLst/>
            <a:ahLst/>
            <a:cxnLst/>
            <a:rect r="r" b="b" t="t" l="l"/>
            <a:pathLst>
              <a:path h="5048469" w="9561684">
                <a:moveTo>
                  <a:pt x="0" y="0"/>
                </a:moveTo>
                <a:lnTo>
                  <a:pt x="9561684" y="0"/>
                </a:lnTo>
                <a:lnTo>
                  <a:pt x="9561684" y="5048469"/>
                </a:lnTo>
                <a:lnTo>
                  <a:pt x="0" y="5048469"/>
                </a:lnTo>
                <a:lnTo>
                  <a:pt x="0" y="0"/>
                </a:lnTo>
                <a:close/>
              </a:path>
            </a:pathLst>
          </a:custGeom>
          <a:blipFill>
            <a:blip r:embed="rId11"/>
            <a:stretch>
              <a:fillRect l="-1562" t="0" r="-1562" b="0"/>
            </a:stretch>
          </a:blipFill>
        </p:spPr>
      </p:sp>
      <p:sp>
        <p:nvSpPr>
          <p:cNvPr name="TextBox 9" id="9"/>
          <p:cNvSpPr txBox="true"/>
          <p:nvPr/>
        </p:nvSpPr>
        <p:spPr>
          <a:xfrm rot="0">
            <a:off x="2518679" y="579091"/>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Fungsi-Fungsi yang digunakan</a:t>
            </a:r>
          </a:p>
          <a:p>
            <a:pPr algn="ctr">
              <a:lnSpc>
                <a:spcPts val="11875"/>
              </a:lnSpc>
            </a:pPr>
          </a:p>
        </p:txBody>
      </p:sp>
      <p:sp>
        <p:nvSpPr>
          <p:cNvPr name="TextBox 10" id="10"/>
          <p:cNvSpPr txBox="true"/>
          <p:nvPr/>
        </p:nvSpPr>
        <p:spPr>
          <a:xfrm rot="0">
            <a:off x="3208061" y="2038445"/>
            <a:ext cx="11902180" cy="947695"/>
          </a:xfrm>
          <a:prstGeom prst="rect">
            <a:avLst/>
          </a:prstGeom>
        </p:spPr>
        <p:txBody>
          <a:bodyPr anchor="t" rtlCol="false" tIns="0" lIns="0" bIns="0" rIns="0">
            <a:spAutoFit/>
          </a:bodyPr>
          <a:lstStyle/>
          <a:p>
            <a:pPr algn="ctr">
              <a:lnSpc>
                <a:spcPts val="7313"/>
              </a:lnSpc>
            </a:pPr>
            <a:r>
              <a:rPr lang="en-US" sz="5625">
                <a:solidFill>
                  <a:srgbClr val="1B2C2E"/>
                </a:solidFill>
                <a:latin typeface="Arimo Bold"/>
              </a:rPr>
              <a:t>drawWaves()</a:t>
            </a:r>
          </a:p>
        </p:txBody>
      </p:sp>
      <p:sp>
        <p:nvSpPr>
          <p:cNvPr name="TextBox 11" id="11"/>
          <p:cNvSpPr txBox="true"/>
          <p:nvPr/>
        </p:nvSpPr>
        <p:spPr>
          <a:xfrm rot="0">
            <a:off x="1201003" y="3224265"/>
            <a:ext cx="16927904" cy="1590377"/>
          </a:xfrm>
          <a:prstGeom prst="rect">
            <a:avLst/>
          </a:prstGeom>
        </p:spPr>
        <p:txBody>
          <a:bodyPr anchor="t" rtlCol="false" tIns="0" lIns="0" bIns="0" rIns="0">
            <a:spAutoFit/>
          </a:bodyPr>
          <a:lstStyle/>
          <a:p>
            <a:pPr>
              <a:lnSpc>
                <a:spcPts val="4200"/>
              </a:lnSpc>
            </a:pPr>
            <a:r>
              <a:rPr lang="en-US" sz="3000">
                <a:solidFill>
                  <a:srgbClr val="020202"/>
                </a:solidFill>
                <a:latin typeface="Josefin Sans"/>
              </a:rPr>
              <a:t>drawWaves(): Fungsi ini digunakan untuk menggambar gelombang ombak pada animasi. Gelombang dibuat dengan menggunakan fungsi sin(x) untuk menggerakkan titik-titik verteks.</a:t>
            </a:r>
          </a:p>
          <a:p>
            <a:pPr>
              <a:lnSpc>
                <a:spcPts val="42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309734" y="4547043"/>
            <a:ext cx="11558912" cy="2586062"/>
          </a:xfrm>
          <a:custGeom>
            <a:avLst/>
            <a:gdLst/>
            <a:ahLst/>
            <a:cxnLst/>
            <a:rect r="r" b="b" t="t" l="l"/>
            <a:pathLst>
              <a:path h="2586062" w="11558912">
                <a:moveTo>
                  <a:pt x="0" y="0"/>
                </a:moveTo>
                <a:lnTo>
                  <a:pt x="11558912" y="0"/>
                </a:lnTo>
                <a:lnTo>
                  <a:pt x="11558912" y="2586061"/>
                </a:lnTo>
                <a:lnTo>
                  <a:pt x="0" y="2586061"/>
                </a:lnTo>
                <a:lnTo>
                  <a:pt x="0" y="0"/>
                </a:lnTo>
                <a:close/>
              </a:path>
            </a:pathLst>
          </a:custGeom>
          <a:blipFill>
            <a:blip r:embed="rId11"/>
            <a:stretch>
              <a:fillRect l="0" t="0" r="0" b="0"/>
            </a:stretch>
          </a:blipFill>
        </p:spPr>
      </p:sp>
      <p:sp>
        <p:nvSpPr>
          <p:cNvPr name="TextBox 9" id="9"/>
          <p:cNvSpPr txBox="true"/>
          <p:nvPr/>
        </p:nvSpPr>
        <p:spPr>
          <a:xfrm rot="0">
            <a:off x="2518679" y="579091"/>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Fungsi-Fungsi yang digunakan</a:t>
            </a:r>
          </a:p>
          <a:p>
            <a:pPr algn="ctr">
              <a:lnSpc>
                <a:spcPts val="11875"/>
              </a:lnSpc>
            </a:pPr>
          </a:p>
        </p:txBody>
      </p:sp>
      <p:sp>
        <p:nvSpPr>
          <p:cNvPr name="TextBox 10" id="10"/>
          <p:cNvSpPr txBox="true"/>
          <p:nvPr/>
        </p:nvSpPr>
        <p:spPr>
          <a:xfrm rot="0">
            <a:off x="2966466" y="2285997"/>
            <a:ext cx="11902180" cy="947695"/>
          </a:xfrm>
          <a:prstGeom prst="rect">
            <a:avLst/>
          </a:prstGeom>
        </p:spPr>
        <p:txBody>
          <a:bodyPr anchor="t" rtlCol="false" tIns="0" lIns="0" bIns="0" rIns="0">
            <a:spAutoFit/>
          </a:bodyPr>
          <a:lstStyle/>
          <a:p>
            <a:pPr algn="ctr">
              <a:lnSpc>
                <a:spcPts val="7313"/>
              </a:lnSpc>
            </a:pPr>
            <a:r>
              <a:rPr lang="en-US" sz="5625">
                <a:solidFill>
                  <a:srgbClr val="1B2C2E"/>
                </a:solidFill>
                <a:latin typeface="Arimo Bold"/>
              </a:rPr>
              <a:t>updateWave():</a:t>
            </a:r>
          </a:p>
        </p:txBody>
      </p:sp>
      <p:sp>
        <p:nvSpPr>
          <p:cNvPr name="TextBox 11" id="11"/>
          <p:cNvSpPr txBox="true"/>
          <p:nvPr/>
        </p:nvSpPr>
        <p:spPr>
          <a:xfrm rot="0">
            <a:off x="1553938" y="3489966"/>
            <a:ext cx="16574969" cy="1057076"/>
          </a:xfrm>
          <a:prstGeom prst="rect">
            <a:avLst/>
          </a:prstGeom>
        </p:spPr>
        <p:txBody>
          <a:bodyPr anchor="t" rtlCol="false" tIns="0" lIns="0" bIns="0" rIns="0">
            <a:spAutoFit/>
          </a:bodyPr>
          <a:lstStyle/>
          <a:p>
            <a:pPr>
              <a:lnSpc>
                <a:spcPts val="4200"/>
              </a:lnSpc>
            </a:pPr>
            <a:r>
              <a:rPr lang="en-US" sz="3000">
                <a:solidFill>
                  <a:srgbClr val="020202"/>
                </a:solidFill>
                <a:latin typeface="Josefin Sans"/>
              </a:rPr>
              <a:t>Fungsi ini digunakan untuk memperbarui tinggi ombak setiap kali animasi diperbarui.</a:t>
            </a:r>
          </a:p>
          <a:p>
            <a:pPr>
              <a:lnSpc>
                <a:spcPts val="42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154259" y="5143500"/>
            <a:ext cx="11768189" cy="3104642"/>
          </a:xfrm>
          <a:custGeom>
            <a:avLst/>
            <a:gdLst/>
            <a:ahLst/>
            <a:cxnLst/>
            <a:rect r="r" b="b" t="t" l="l"/>
            <a:pathLst>
              <a:path h="3104642" w="11768189">
                <a:moveTo>
                  <a:pt x="0" y="0"/>
                </a:moveTo>
                <a:lnTo>
                  <a:pt x="11768189" y="0"/>
                </a:lnTo>
                <a:lnTo>
                  <a:pt x="11768189" y="3104642"/>
                </a:lnTo>
                <a:lnTo>
                  <a:pt x="0" y="3104642"/>
                </a:lnTo>
                <a:lnTo>
                  <a:pt x="0" y="0"/>
                </a:lnTo>
                <a:close/>
              </a:path>
            </a:pathLst>
          </a:custGeom>
          <a:blipFill>
            <a:blip r:embed="rId11"/>
            <a:stretch>
              <a:fillRect l="0" t="0" r="0" b="0"/>
            </a:stretch>
          </a:blipFill>
        </p:spPr>
      </p:sp>
      <p:sp>
        <p:nvSpPr>
          <p:cNvPr name="TextBox 9" id="9"/>
          <p:cNvSpPr txBox="true"/>
          <p:nvPr/>
        </p:nvSpPr>
        <p:spPr>
          <a:xfrm rot="0">
            <a:off x="2518679" y="579091"/>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Fungsi-Fungsi yang digunakan</a:t>
            </a:r>
          </a:p>
          <a:p>
            <a:pPr algn="ctr">
              <a:lnSpc>
                <a:spcPts val="11875"/>
              </a:lnSpc>
            </a:pPr>
          </a:p>
        </p:txBody>
      </p:sp>
      <p:sp>
        <p:nvSpPr>
          <p:cNvPr name="TextBox 10" id="10"/>
          <p:cNvSpPr txBox="true"/>
          <p:nvPr/>
        </p:nvSpPr>
        <p:spPr>
          <a:xfrm rot="0">
            <a:off x="3208061" y="2038445"/>
            <a:ext cx="11902180" cy="947695"/>
          </a:xfrm>
          <a:prstGeom prst="rect">
            <a:avLst/>
          </a:prstGeom>
        </p:spPr>
        <p:txBody>
          <a:bodyPr anchor="t" rtlCol="false" tIns="0" lIns="0" bIns="0" rIns="0">
            <a:spAutoFit/>
          </a:bodyPr>
          <a:lstStyle/>
          <a:p>
            <a:pPr algn="ctr">
              <a:lnSpc>
                <a:spcPts val="7313"/>
              </a:lnSpc>
            </a:pPr>
            <a:r>
              <a:rPr lang="en-US" sz="5625">
                <a:solidFill>
                  <a:srgbClr val="1B2C2E"/>
                </a:solidFill>
                <a:latin typeface="Arimo Bold"/>
              </a:rPr>
              <a:t>updateBoat(): </a:t>
            </a:r>
          </a:p>
        </p:txBody>
      </p:sp>
      <p:sp>
        <p:nvSpPr>
          <p:cNvPr name="TextBox 11" id="11"/>
          <p:cNvSpPr txBox="true"/>
          <p:nvPr/>
        </p:nvSpPr>
        <p:spPr>
          <a:xfrm rot="0">
            <a:off x="2093376" y="3279276"/>
            <a:ext cx="14598620" cy="2123678"/>
          </a:xfrm>
          <a:prstGeom prst="rect">
            <a:avLst/>
          </a:prstGeom>
        </p:spPr>
        <p:txBody>
          <a:bodyPr anchor="t" rtlCol="false" tIns="0" lIns="0" bIns="0" rIns="0">
            <a:spAutoFit/>
          </a:bodyPr>
          <a:lstStyle/>
          <a:p>
            <a:pPr>
              <a:lnSpc>
                <a:spcPts val="4200"/>
              </a:lnSpc>
            </a:pPr>
            <a:r>
              <a:rPr lang="en-US" sz="3000">
                <a:solidFill>
                  <a:srgbClr val="020202"/>
                </a:solidFill>
                <a:latin typeface="Josefin Sans"/>
              </a:rPr>
              <a:t>Fungsi ini digunakan untuk memperbarui posisi horizontal kapal pada animasi. Kapal bergerak dari sisi kiri ke sisi kanan layar dan kembali lagi dengan kecepatan yang telah ditentukan.</a:t>
            </a:r>
          </a:p>
          <a:p>
            <a:pPr>
              <a:lnSpc>
                <a:spcPts val="42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907502" y="3037808"/>
            <a:ext cx="11375945" cy="5812224"/>
          </a:xfrm>
          <a:custGeom>
            <a:avLst/>
            <a:gdLst/>
            <a:ahLst/>
            <a:cxnLst/>
            <a:rect r="r" b="b" t="t" l="l"/>
            <a:pathLst>
              <a:path h="5812224" w="11375945">
                <a:moveTo>
                  <a:pt x="0" y="0"/>
                </a:moveTo>
                <a:lnTo>
                  <a:pt x="11375945" y="0"/>
                </a:lnTo>
                <a:lnTo>
                  <a:pt x="11375945" y="5812224"/>
                </a:lnTo>
                <a:lnTo>
                  <a:pt x="0" y="5812224"/>
                </a:lnTo>
                <a:lnTo>
                  <a:pt x="0" y="0"/>
                </a:lnTo>
                <a:close/>
              </a:path>
            </a:pathLst>
          </a:custGeom>
          <a:blipFill>
            <a:blip r:embed="rId11"/>
            <a:stretch>
              <a:fillRect l="0" t="0" r="0" b="0"/>
            </a:stretch>
          </a:blipFill>
        </p:spPr>
      </p:sp>
      <p:sp>
        <p:nvSpPr>
          <p:cNvPr name="TextBox 9" id="9"/>
          <p:cNvSpPr txBox="true"/>
          <p:nvPr/>
        </p:nvSpPr>
        <p:spPr>
          <a:xfrm rot="0">
            <a:off x="4346415" y="1347535"/>
            <a:ext cx="11288290" cy="1361688"/>
          </a:xfrm>
          <a:prstGeom prst="rect">
            <a:avLst/>
          </a:prstGeom>
        </p:spPr>
        <p:txBody>
          <a:bodyPr anchor="t" rtlCol="false" tIns="0" lIns="0" bIns="0" rIns="0">
            <a:spAutoFit/>
          </a:bodyPr>
          <a:lstStyle/>
          <a:p>
            <a:pPr>
              <a:lnSpc>
                <a:spcPts val="3674"/>
              </a:lnSpc>
            </a:pPr>
            <a:r>
              <a:rPr lang="en-US" sz="2624">
                <a:solidFill>
                  <a:srgbClr val="020202"/>
                </a:solidFill>
                <a:latin typeface="Josefin Sans"/>
              </a:rPr>
              <a:t>Selain fungsi-fungsi tersebut, terdapat juga class Boat yang digunakan untuk mendefinisikan objek kapal. Class ini memiliki constructor dan method display() untuk menggambar kapal di layar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0126201" y="3948159"/>
            <a:ext cx="7914100" cy="4776557"/>
          </a:xfrm>
          <a:custGeom>
            <a:avLst/>
            <a:gdLst/>
            <a:ahLst/>
            <a:cxnLst/>
            <a:rect r="r" b="b" t="t" l="l"/>
            <a:pathLst>
              <a:path h="4776557" w="7914100">
                <a:moveTo>
                  <a:pt x="0" y="0"/>
                </a:moveTo>
                <a:lnTo>
                  <a:pt x="7914100" y="0"/>
                </a:lnTo>
                <a:lnTo>
                  <a:pt x="7914100" y="4776557"/>
                </a:lnTo>
                <a:lnTo>
                  <a:pt x="0" y="4776557"/>
                </a:lnTo>
                <a:lnTo>
                  <a:pt x="0" y="0"/>
                </a:lnTo>
                <a:close/>
              </a:path>
            </a:pathLst>
          </a:custGeom>
          <a:blipFill>
            <a:blip r:embed="rId11"/>
            <a:stretch>
              <a:fillRect l="0" t="0" r="0" b="0"/>
            </a:stretch>
          </a:blipFill>
        </p:spPr>
      </p:sp>
      <p:sp>
        <p:nvSpPr>
          <p:cNvPr name="TextBox 9" id="9"/>
          <p:cNvSpPr txBox="true"/>
          <p:nvPr/>
        </p:nvSpPr>
        <p:spPr>
          <a:xfrm rot="0">
            <a:off x="2766231" y="561344"/>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Source Code Control Animasi</a:t>
            </a:r>
          </a:p>
          <a:p>
            <a:pPr algn="ctr">
              <a:lnSpc>
                <a:spcPts val="11875"/>
              </a:lnSpc>
            </a:pPr>
          </a:p>
        </p:txBody>
      </p:sp>
      <p:sp>
        <p:nvSpPr>
          <p:cNvPr name="TextBox 10" id="10"/>
          <p:cNvSpPr txBox="true"/>
          <p:nvPr/>
        </p:nvSpPr>
        <p:spPr>
          <a:xfrm rot="0">
            <a:off x="3455613" y="2507629"/>
            <a:ext cx="11902180" cy="1815773"/>
          </a:xfrm>
          <a:prstGeom prst="rect">
            <a:avLst/>
          </a:prstGeom>
        </p:spPr>
        <p:txBody>
          <a:bodyPr anchor="t" rtlCol="false" tIns="0" lIns="0" bIns="0" rIns="0">
            <a:spAutoFit/>
          </a:bodyPr>
          <a:lstStyle/>
          <a:p>
            <a:pPr algn="ctr">
              <a:lnSpc>
                <a:spcPts val="7183"/>
              </a:lnSpc>
            </a:pPr>
            <a:r>
              <a:rPr lang="en-US" sz="5525">
                <a:solidFill>
                  <a:srgbClr val="1B2C2E"/>
                </a:solidFill>
                <a:latin typeface="Arimo Bold"/>
              </a:rPr>
              <a:t>Mengontrol pergerakan Kapal </a:t>
            </a:r>
          </a:p>
          <a:p>
            <a:pPr algn="ctr">
              <a:lnSpc>
                <a:spcPts val="7183"/>
              </a:lnSpc>
            </a:pPr>
          </a:p>
        </p:txBody>
      </p:sp>
      <p:sp>
        <p:nvSpPr>
          <p:cNvPr name="TextBox 11" id="11"/>
          <p:cNvSpPr txBox="true"/>
          <p:nvPr/>
        </p:nvSpPr>
        <p:spPr>
          <a:xfrm rot="0">
            <a:off x="747437" y="3910059"/>
            <a:ext cx="8660031" cy="4638509"/>
          </a:xfrm>
          <a:prstGeom prst="rect">
            <a:avLst/>
          </a:prstGeom>
        </p:spPr>
        <p:txBody>
          <a:bodyPr anchor="t" rtlCol="false" tIns="0" lIns="0" bIns="0" rIns="0">
            <a:spAutoFit/>
          </a:bodyPr>
          <a:lstStyle/>
          <a:p>
            <a:pPr algn="just">
              <a:lnSpc>
                <a:spcPts val="2849"/>
              </a:lnSpc>
            </a:pPr>
            <a:r>
              <a:rPr lang="en-US" sz="2035">
                <a:solidFill>
                  <a:srgbClr val="020202"/>
                </a:solidFill>
                <a:latin typeface="Josefin Sans"/>
              </a:rPr>
              <a:t> Jika posisi horizontal kapal (boatX) mencapai batas kanan atau kiri layar (lebih besar dari lebar layar atau kurang dari 0), variabel boatDirection akan dikalikan dengan -1, sehingga mengubah arah gerakan kapal. Hal ini menyebabkan kapal bergerak bolak-balik antara batas kiri dan kanan layar.</a:t>
            </a:r>
          </a:p>
          <a:p>
            <a:pPr algn="just">
              <a:lnSpc>
                <a:spcPts val="2849"/>
              </a:lnSpc>
            </a:pPr>
          </a:p>
          <a:p>
            <a:pPr algn="just">
              <a:lnSpc>
                <a:spcPts val="2849"/>
              </a:lnSpc>
            </a:pPr>
            <a:r>
              <a:rPr lang="en-US" sz="2035">
                <a:solidFill>
                  <a:srgbClr val="020202"/>
                </a:solidFill>
                <a:latin typeface="Josefin Sans"/>
              </a:rPr>
              <a:t> Posisi vertikal kapal (boatY) diatur sedemikian rupa agar kapal selalu berada di atas ombak. Variabel boatY dihitung dengan mengambil setengah tinggi layar (height / 2), dikurangi dengan tinggi ombak (waveHeight), dan dikurangi dengan setengah tinggi kapal (boatHeight / 2).</a:t>
            </a:r>
          </a:p>
          <a:p>
            <a:pPr algn="just">
              <a:lnSpc>
                <a:spcPts val="2849"/>
              </a:lnSpc>
            </a:pPr>
          </a:p>
          <a:p>
            <a:pPr>
              <a:lnSpc>
                <a:spcPts val="284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089540" y="4791679"/>
            <a:ext cx="9897627" cy="4466621"/>
          </a:xfrm>
          <a:custGeom>
            <a:avLst/>
            <a:gdLst/>
            <a:ahLst/>
            <a:cxnLst/>
            <a:rect r="r" b="b" t="t" l="l"/>
            <a:pathLst>
              <a:path h="4466621" w="9897627">
                <a:moveTo>
                  <a:pt x="0" y="0"/>
                </a:moveTo>
                <a:lnTo>
                  <a:pt x="9897627" y="0"/>
                </a:lnTo>
                <a:lnTo>
                  <a:pt x="9897627" y="4466621"/>
                </a:lnTo>
                <a:lnTo>
                  <a:pt x="0" y="4466621"/>
                </a:lnTo>
                <a:lnTo>
                  <a:pt x="0" y="0"/>
                </a:lnTo>
                <a:close/>
              </a:path>
            </a:pathLst>
          </a:custGeom>
          <a:blipFill>
            <a:blip r:embed="rId11"/>
            <a:stretch>
              <a:fillRect l="0" t="0" r="0" b="0"/>
            </a:stretch>
          </a:blipFill>
        </p:spPr>
      </p:sp>
      <p:sp>
        <p:nvSpPr>
          <p:cNvPr name="TextBox 9" id="9"/>
          <p:cNvSpPr txBox="true"/>
          <p:nvPr/>
        </p:nvSpPr>
        <p:spPr>
          <a:xfrm rot="0">
            <a:off x="2518679" y="579091"/>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Fungsi Animasi Bergerak</a:t>
            </a:r>
          </a:p>
          <a:p>
            <a:pPr algn="ctr">
              <a:lnSpc>
                <a:spcPts val="11875"/>
              </a:lnSpc>
            </a:pPr>
          </a:p>
        </p:txBody>
      </p:sp>
      <p:sp>
        <p:nvSpPr>
          <p:cNvPr name="TextBox 10" id="10"/>
          <p:cNvSpPr txBox="true"/>
          <p:nvPr/>
        </p:nvSpPr>
        <p:spPr>
          <a:xfrm rot="0">
            <a:off x="3208061" y="2038445"/>
            <a:ext cx="11902180" cy="947695"/>
          </a:xfrm>
          <a:prstGeom prst="rect">
            <a:avLst/>
          </a:prstGeom>
        </p:spPr>
        <p:txBody>
          <a:bodyPr anchor="t" rtlCol="false" tIns="0" lIns="0" bIns="0" rIns="0">
            <a:spAutoFit/>
          </a:bodyPr>
          <a:lstStyle/>
          <a:p>
            <a:pPr algn="ctr">
              <a:lnSpc>
                <a:spcPts val="7313"/>
              </a:lnSpc>
            </a:pPr>
            <a:r>
              <a:rPr lang="en-US" sz="5625">
                <a:solidFill>
                  <a:srgbClr val="1B2C2E"/>
                </a:solidFill>
                <a:latin typeface="Arimo Bold"/>
              </a:rPr>
              <a:t>fungsi draw() </a:t>
            </a:r>
          </a:p>
        </p:txBody>
      </p:sp>
      <p:sp>
        <p:nvSpPr>
          <p:cNvPr name="TextBox 11" id="11"/>
          <p:cNvSpPr txBox="true"/>
          <p:nvPr/>
        </p:nvSpPr>
        <p:spPr>
          <a:xfrm rot="0">
            <a:off x="2093376" y="3279276"/>
            <a:ext cx="14598620" cy="1057076"/>
          </a:xfrm>
          <a:prstGeom prst="rect">
            <a:avLst/>
          </a:prstGeom>
        </p:spPr>
        <p:txBody>
          <a:bodyPr anchor="t" rtlCol="false" tIns="0" lIns="0" bIns="0" rIns="0">
            <a:spAutoFit/>
          </a:bodyPr>
          <a:lstStyle/>
          <a:p>
            <a:pPr>
              <a:lnSpc>
                <a:spcPts val="4200"/>
              </a:lnSpc>
            </a:pPr>
            <a:r>
              <a:rPr lang="en-US" sz="3000">
                <a:solidFill>
                  <a:srgbClr val="020202"/>
                </a:solidFill>
                <a:latin typeface="Josefin Sans"/>
              </a:rPr>
              <a:t>berfungsi untuk melakukan perulangan yang berjalan terus menerus dan menggambar elemen-elemen animasi pada setiap frame.Penjelasan sudah diatas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0">
            <a:off x="0" y="4053519"/>
            <a:ext cx="8167299" cy="2811790"/>
          </a:xfrm>
          <a:custGeom>
            <a:avLst/>
            <a:gdLst/>
            <a:ahLst/>
            <a:cxnLst/>
            <a:rect r="r" b="b" t="t" l="l"/>
            <a:pathLst>
              <a:path h="2811790" w="8167299">
                <a:moveTo>
                  <a:pt x="0" y="0"/>
                </a:moveTo>
                <a:lnTo>
                  <a:pt x="8167299" y="0"/>
                </a:lnTo>
                <a:lnTo>
                  <a:pt x="8167299" y="2811790"/>
                </a:lnTo>
                <a:lnTo>
                  <a:pt x="0" y="2811790"/>
                </a:lnTo>
                <a:lnTo>
                  <a:pt x="0" y="0"/>
                </a:lnTo>
                <a:close/>
              </a:path>
            </a:pathLst>
          </a:custGeom>
          <a:blipFill>
            <a:blip r:embed="rId2"/>
            <a:stretch>
              <a:fillRect l="0" t="-4058" r="0" b="-4058"/>
            </a:stretch>
          </a:blipFill>
        </p:spPr>
      </p:sp>
      <p:grpSp>
        <p:nvGrpSpPr>
          <p:cNvPr name="Group 3" id="3"/>
          <p:cNvGrpSpPr>
            <a:grpSpLocks noChangeAspect="true"/>
          </p:cNvGrpSpPr>
          <p:nvPr/>
        </p:nvGrpSpPr>
        <p:grpSpPr>
          <a:xfrm rot="-147486">
            <a:off x="2057128" y="3741864"/>
            <a:ext cx="3387036" cy="3387036"/>
            <a:chOff x="0" y="0"/>
            <a:chExt cx="6350000" cy="6350000"/>
          </a:xfrm>
        </p:grpSpPr>
        <p:sp>
          <p:nvSpPr>
            <p:cNvPr name="Freeform 4" id="4"/>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3"/>
              <a:stretch>
                <a:fillRect l="0" t="0" r="0" b="0"/>
              </a:stretch>
            </a:blipFill>
          </p:spPr>
        </p:sp>
        <p:sp>
          <p:nvSpPr>
            <p:cNvPr name="Freeform 5" id="5"/>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sp>
        <p:nvSpPr>
          <p:cNvPr name="Freeform 6" id="6"/>
          <p:cNvSpPr/>
          <p:nvPr/>
        </p:nvSpPr>
        <p:spPr>
          <a:xfrm flipH="false" flipV="false" rot="0">
            <a:off x="10120701" y="4053519"/>
            <a:ext cx="8167299" cy="2811790"/>
          </a:xfrm>
          <a:custGeom>
            <a:avLst/>
            <a:gdLst/>
            <a:ahLst/>
            <a:cxnLst/>
            <a:rect r="r" b="b" t="t" l="l"/>
            <a:pathLst>
              <a:path h="2811790" w="8167299">
                <a:moveTo>
                  <a:pt x="0" y="0"/>
                </a:moveTo>
                <a:lnTo>
                  <a:pt x="8167299" y="0"/>
                </a:lnTo>
                <a:lnTo>
                  <a:pt x="8167299" y="2811790"/>
                </a:lnTo>
                <a:lnTo>
                  <a:pt x="0" y="2811790"/>
                </a:lnTo>
                <a:lnTo>
                  <a:pt x="0" y="0"/>
                </a:lnTo>
                <a:close/>
              </a:path>
            </a:pathLst>
          </a:custGeom>
          <a:blipFill>
            <a:blip r:embed="rId2"/>
            <a:stretch>
              <a:fillRect l="0" t="-4058" r="0" b="-4058"/>
            </a:stretch>
          </a:blipFill>
        </p:spPr>
      </p:sp>
      <p:grpSp>
        <p:nvGrpSpPr>
          <p:cNvPr name="Group 7" id="7"/>
          <p:cNvGrpSpPr>
            <a:grpSpLocks noChangeAspect="true"/>
          </p:cNvGrpSpPr>
          <p:nvPr/>
        </p:nvGrpSpPr>
        <p:grpSpPr>
          <a:xfrm rot="96872">
            <a:off x="7450482" y="3741864"/>
            <a:ext cx="3387036" cy="3387036"/>
            <a:chOff x="0" y="0"/>
            <a:chExt cx="6350000" cy="6350000"/>
          </a:xfrm>
        </p:grpSpPr>
        <p:sp>
          <p:nvSpPr>
            <p:cNvPr name="Freeform 8" id="8"/>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4"/>
              <a:stretch>
                <a:fillRect l="0" t="0" r="0" b="0"/>
              </a:stretch>
            </a:blipFill>
          </p:spPr>
        </p:sp>
        <p:sp>
          <p:nvSpPr>
            <p:cNvPr name="Freeform 9" id="9"/>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grpSp>
        <p:nvGrpSpPr>
          <p:cNvPr name="Group 10" id="10"/>
          <p:cNvGrpSpPr>
            <a:grpSpLocks noChangeAspect="true"/>
          </p:cNvGrpSpPr>
          <p:nvPr/>
        </p:nvGrpSpPr>
        <p:grpSpPr>
          <a:xfrm rot="-147486">
            <a:off x="12730555" y="3730035"/>
            <a:ext cx="3387036" cy="3387036"/>
            <a:chOff x="0" y="0"/>
            <a:chExt cx="6350000" cy="6350000"/>
          </a:xfrm>
        </p:grpSpPr>
        <p:sp>
          <p:nvSpPr>
            <p:cNvPr name="Freeform 11" id="11"/>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5"/>
              <a:stretch>
                <a:fillRect l="0" t="0" r="-50187" b="0"/>
              </a:stretch>
            </a:blipFill>
          </p:spPr>
        </p:sp>
        <p:sp>
          <p:nvSpPr>
            <p:cNvPr name="Freeform 12" id="12"/>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sp>
        <p:nvSpPr>
          <p:cNvPr name="Freeform 13" id="13"/>
          <p:cNvSpPr/>
          <p:nvPr/>
        </p:nvSpPr>
        <p:spPr>
          <a:xfrm flipH="false" flipV="false" rot="-1015611">
            <a:off x="16139527" y="1046894"/>
            <a:ext cx="2239545" cy="2373314"/>
          </a:xfrm>
          <a:custGeom>
            <a:avLst/>
            <a:gdLst/>
            <a:ahLst/>
            <a:cxnLst/>
            <a:rect r="r" b="b" t="t" l="l"/>
            <a:pathLst>
              <a:path h="2373314" w="2239545">
                <a:moveTo>
                  <a:pt x="0" y="0"/>
                </a:moveTo>
                <a:lnTo>
                  <a:pt x="2239546" y="0"/>
                </a:lnTo>
                <a:lnTo>
                  <a:pt x="2239546" y="2373314"/>
                </a:lnTo>
                <a:lnTo>
                  <a:pt x="0" y="23733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false" rot="-1012417">
            <a:off x="-499139" y="8773172"/>
            <a:ext cx="2581346" cy="1563172"/>
          </a:xfrm>
          <a:custGeom>
            <a:avLst/>
            <a:gdLst/>
            <a:ahLst/>
            <a:cxnLst/>
            <a:rect r="r" b="b" t="t" l="l"/>
            <a:pathLst>
              <a:path h="1563172" w="2581346">
                <a:moveTo>
                  <a:pt x="2581345" y="0"/>
                </a:moveTo>
                <a:lnTo>
                  <a:pt x="0" y="0"/>
                </a:lnTo>
                <a:lnTo>
                  <a:pt x="0" y="1563172"/>
                </a:lnTo>
                <a:lnTo>
                  <a:pt x="2581345" y="1563172"/>
                </a:lnTo>
                <a:lnTo>
                  <a:pt x="258134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803765" y="-865766"/>
            <a:ext cx="3664930" cy="3788931"/>
          </a:xfrm>
          <a:custGeom>
            <a:avLst/>
            <a:gdLst/>
            <a:ahLst/>
            <a:cxnLst/>
            <a:rect r="r" b="b" t="t" l="l"/>
            <a:pathLst>
              <a:path h="3788931" w="3664930">
                <a:moveTo>
                  <a:pt x="0" y="0"/>
                </a:moveTo>
                <a:lnTo>
                  <a:pt x="3664930" y="0"/>
                </a:lnTo>
                <a:lnTo>
                  <a:pt x="3664930" y="3788932"/>
                </a:lnTo>
                <a:lnTo>
                  <a:pt x="0" y="37889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10362922">
            <a:off x="16989805" y="7847252"/>
            <a:ext cx="2357242" cy="2693991"/>
          </a:xfrm>
          <a:custGeom>
            <a:avLst/>
            <a:gdLst/>
            <a:ahLst/>
            <a:cxnLst/>
            <a:rect r="r" b="b" t="t" l="l"/>
            <a:pathLst>
              <a:path h="2693991" w="2357242">
                <a:moveTo>
                  <a:pt x="0" y="0"/>
                </a:moveTo>
                <a:lnTo>
                  <a:pt x="2357243" y="0"/>
                </a:lnTo>
                <a:lnTo>
                  <a:pt x="2357243" y="2693991"/>
                </a:lnTo>
                <a:lnTo>
                  <a:pt x="0" y="26939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1986053" y="1483614"/>
            <a:ext cx="14202613" cy="1139426"/>
          </a:xfrm>
          <a:prstGeom prst="rect">
            <a:avLst/>
          </a:prstGeom>
        </p:spPr>
        <p:txBody>
          <a:bodyPr anchor="t" rtlCol="false" tIns="0" lIns="0" bIns="0" rIns="0">
            <a:spAutoFit/>
          </a:bodyPr>
          <a:lstStyle/>
          <a:p>
            <a:pPr algn="ctr">
              <a:lnSpc>
                <a:spcPts val="9130"/>
              </a:lnSpc>
            </a:pPr>
            <a:r>
              <a:rPr lang="en-US" sz="7023">
                <a:solidFill>
                  <a:srgbClr val="1B2C2E"/>
                </a:solidFill>
                <a:latin typeface="Gagalin"/>
              </a:rPr>
              <a:t>ANGGOTA KELOMPOK</a:t>
            </a:r>
          </a:p>
        </p:txBody>
      </p:sp>
      <p:sp>
        <p:nvSpPr>
          <p:cNvPr name="TextBox 18" id="18"/>
          <p:cNvSpPr txBox="true"/>
          <p:nvPr/>
        </p:nvSpPr>
        <p:spPr>
          <a:xfrm rot="0">
            <a:off x="1245591" y="7362428"/>
            <a:ext cx="5344659" cy="644871"/>
          </a:xfrm>
          <a:prstGeom prst="rect">
            <a:avLst/>
          </a:prstGeom>
        </p:spPr>
        <p:txBody>
          <a:bodyPr anchor="t" rtlCol="false" tIns="0" lIns="0" bIns="0" rIns="0">
            <a:spAutoFit/>
          </a:bodyPr>
          <a:lstStyle/>
          <a:p>
            <a:pPr algn="ctr">
              <a:lnSpc>
                <a:spcPts val="5151"/>
              </a:lnSpc>
            </a:pPr>
            <a:r>
              <a:rPr lang="en-US" sz="3962">
                <a:solidFill>
                  <a:srgbClr val="FFFFFF"/>
                </a:solidFill>
                <a:latin typeface="Gagalin"/>
              </a:rPr>
              <a:t>Balya Ahmad wAFFA</a:t>
            </a:r>
          </a:p>
        </p:txBody>
      </p:sp>
      <p:sp>
        <p:nvSpPr>
          <p:cNvPr name="TextBox 19" id="19"/>
          <p:cNvSpPr txBox="true"/>
          <p:nvPr/>
        </p:nvSpPr>
        <p:spPr>
          <a:xfrm rot="0">
            <a:off x="911042" y="8136436"/>
            <a:ext cx="5679207" cy="448177"/>
          </a:xfrm>
          <a:prstGeom prst="rect">
            <a:avLst/>
          </a:prstGeom>
        </p:spPr>
        <p:txBody>
          <a:bodyPr anchor="t" rtlCol="false" tIns="0" lIns="0" bIns="0" rIns="0">
            <a:spAutoFit/>
          </a:bodyPr>
          <a:lstStyle/>
          <a:p>
            <a:pPr algn="ctr">
              <a:lnSpc>
                <a:spcPts val="3640"/>
              </a:lnSpc>
            </a:pPr>
            <a:r>
              <a:rPr lang="en-US" sz="2600">
                <a:solidFill>
                  <a:srgbClr val="020202"/>
                </a:solidFill>
                <a:latin typeface="Josefin Sans"/>
              </a:rPr>
              <a:t>21104410052</a:t>
            </a:r>
          </a:p>
        </p:txBody>
      </p:sp>
      <p:sp>
        <p:nvSpPr>
          <p:cNvPr name="TextBox 20" id="20"/>
          <p:cNvSpPr txBox="true"/>
          <p:nvPr/>
        </p:nvSpPr>
        <p:spPr>
          <a:xfrm rot="0">
            <a:off x="6777759" y="7325327"/>
            <a:ext cx="4732482" cy="644871"/>
          </a:xfrm>
          <a:prstGeom prst="rect">
            <a:avLst/>
          </a:prstGeom>
        </p:spPr>
        <p:txBody>
          <a:bodyPr anchor="t" rtlCol="false" tIns="0" lIns="0" bIns="0" rIns="0">
            <a:spAutoFit/>
          </a:bodyPr>
          <a:lstStyle/>
          <a:p>
            <a:pPr algn="ctr">
              <a:lnSpc>
                <a:spcPts val="5151"/>
              </a:lnSpc>
            </a:pPr>
            <a:r>
              <a:rPr lang="en-US" sz="3962">
                <a:solidFill>
                  <a:srgbClr val="FFFFFF"/>
                </a:solidFill>
                <a:latin typeface="Gagalin"/>
              </a:rPr>
              <a:t>M. Hafid Nur F</a:t>
            </a:r>
          </a:p>
        </p:txBody>
      </p:sp>
      <p:sp>
        <p:nvSpPr>
          <p:cNvPr name="TextBox 21" id="21"/>
          <p:cNvSpPr txBox="true"/>
          <p:nvPr/>
        </p:nvSpPr>
        <p:spPr>
          <a:xfrm rot="0">
            <a:off x="6156167" y="8041638"/>
            <a:ext cx="5975665" cy="448177"/>
          </a:xfrm>
          <a:prstGeom prst="rect">
            <a:avLst/>
          </a:prstGeom>
        </p:spPr>
        <p:txBody>
          <a:bodyPr anchor="t" rtlCol="false" tIns="0" lIns="0" bIns="0" rIns="0">
            <a:spAutoFit/>
          </a:bodyPr>
          <a:lstStyle/>
          <a:p>
            <a:pPr algn="ctr">
              <a:lnSpc>
                <a:spcPts val="3640"/>
              </a:lnSpc>
            </a:pPr>
            <a:r>
              <a:rPr lang="en-US" sz="2600">
                <a:solidFill>
                  <a:srgbClr val="020202"/>
                </a:solidFill>
                <a:latin typeface="Josefin Sans"/>
              </a:rPr>
              <a:t>21104410062</a:t>
            </a:r>
          </a:p>
        </p:txBody>
      </p:sp>
      <p:sp>
        <p:nvSpPr>
          <p:cNvPr name="TextBox 22" id="22"/>
          <p:cNvSpPr txBox="true"/>
          <p:nvPr/>
        </p:nvSpPr>
        <p:spPr>
          <a:xfrm rot="0">
            <a:off x="12265185" y="7453785"/>
            <a:ext cx="4539837" cy="644871"/>
          </a:xfrm>
          <a:prstGeom prst="rect">
            <a:avLst/>
          </a:prstGeom>
        </p:spPr>
        <p:txBody>
          <a:bodyPr anchor="t" rtlCol="false" tIns="0" lIns="0" bIns="0" rIns="0">
            <a:spAutoFit/>
          </a:bodyPr>
          <a:lstStyle/>
          <a:p>
            <a:pPr algn="ctr">
              <a:lnSpc>
                <a:spcPts val="5151"/>
              </a:lnSpc>
            </a:pPr>
            <a:r>
              <a:rPr lang="en-US" sz="3962">
                <a:solidFill>
                  <a:srgbClr val="FFFFFF"/>
                </a:solidFill>
                <a:latin typeface="Gagalin"/>
              </a:rPr>
              <a:t>Niko Riant Cahyono         </a:t>
            </a:r>
          </a:p>
        </p:txBody>
      </p:sp>
      <p:sp>
        <p:nvSpPr>
          <p:cNvPr name="TextBox 23" id="23"/>
          <p:cNvSpPr txBox="true"/>
          <p:nvPr/>
        </p:nvSpPr>
        <p:spPr>
          <a:xfrm rot="0">
            <a:off x="11576917" y="8166916"/>
            <a:ext cx="5916373" cy="448177"/>
          </a:xfrm>
          <a:prstGeom prst="rect">
            <a:avLst/>
          </a:prstGeom>
        </p:spPr>
        <p:txBody>
          <a:bodyPr anchor="t" rtlCol="false" tIns="0" lIns="0" bIns="0" rIns="0">
            <a:spAutoFit/>
          </a:bodyPr>
          <a:lstStyle/>
          <a:p>
            <a:pPr algn="ctr">
              <a:lnSpc>
                <a:spcPts val="3640"/>
              </a:lnSpc>
            </a:pPr>
            <a:r>
              <a:rPr lang="en-US" sz="2600">
                <a:solidFill>
                  <a:srgbClr val="020202"/>
                </a:solidFill>
                <a:latin typeface="Josefin Sans"/>
              </a:rPr>
              <a:t>21104410083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258411" y="7341918"/>
            <a:ext cx="14795917" cy="699310"/>
          </a:xfrm>
          <a:custGeom>
            <a:avLst/>
            <a:gdLst/>
            <a:ahLst/>
            <a:cxnLst/>
            <a:rect r="r" b="b" t="t" l="l"/>
            <a:pathLst>
              <a:path h="699310" w="14795917">
                <a:moveTo>
                  <a:pt x="0" y="0"/>
                </a:moveTo>
                <a:lnTo>
                  <a:pt x="14795917" y="0"/>
                </a:lnTo>
                <a:lnTo>
                  <a:pt x="14795917" y="699310"/>
                </a:lnTo>
                <a:lnTo>
                  <a:pt x="0" y="699310"/>
                </a:lnTo>
                <a:lnTo>
                  <a:pt x="0" y="0"/>
                </a:lnTo>
                <a:close/>
              </a:path>
            </a:pathLst>
          </a:custGeom>
          <a:blipFill>
            <a:blip r:embed="rId11"/>
            <a:stretch>
              <a:fillRect l="0" t="0" r="0" b="0"/>
            </a:stretch>
          </a:blipFill>
        </p:spPr>
      </p:sp>
      <p:sp>
        <p:nvSpPr>
          <p:cNvPr name="Freeform 9" id="9"/>
          <p:cNvSpPr/>
          <p:nvPr/>
        </p:nvSpPr>
        <p:spPr>
          <a:xfrm flipH="false" flipV="false" rot="0">
            <a:off x="2258411" y="6257846"/>
            <a:ext cx="6204295" cy="712316"/>
          </a:xfrm>
          <a:custGeom>
            <a:avLst/>
            <a:gdLst/>
            <a:ahLst/>
            <a:cxnLst/>
            <a:rect r="r" b="b" t="t" l="l"/>
            <a:pathLst>
              <a:path h="712316" w="6204295">
                <a:moveTo>
                  <a:pt x="0" y="0"/>
                </a:moveTo>
                <a:lnTo>
                  <a:pt x="6204295" y="0"/>
                </a:lnTo>
                <a:lnTo>
                  <a:pt x="6204295" y="712316"/>
                </a:lnTo>
                <a:lnTo>
                  <a:pt x="0" y="712316"/>
                </a:lnTo>
                <a:lnTo>
                  <a:pt x="0" y="0"/>
                </a:lnTo>
                <a:close/>
              </a:path>
            </a:pathLst>
          </a:custGeom>
          <a:blipFill>
            <a:blip r:embed="rId12"/>
            <a:stretch>
              <a:fillRect l="-1134" t="-277" r="-13655" b="0"/>
            </a:stretch>
          </a:blipFill>
        </p:spPr>
      </p:sp>
      <p:sp>
        <p:nvSpPr>
          <p:cNvPr name="TextBox 10" id="10"/>
          <p:cNvSpPr txBox="true"/>
          <p:nvPr/>
        </p:nvSpPr>
        <p:spPr>
          <a:xfrm rot="0">
            <a:off x="2357059" y="4063584"/>
            <a:ext cx="14598620" cy="1590377"/>
          </a:xfrm>
          <a:prstGeom prst="rect">
            <a:avLst/>
          </a:prstGeom>
        </p:spPr>
        <p:txBody>
          <a:bodyPr anchor="t" rtlCol="false" tIns="0" lIns="0" bIns="0" rIns="0">
            <a:spAutoFit/>
          </a:bodyPr>
          <a:lstStyle/>
          <a:p>
            <a:pPr>
              <a:lnSpc>
                <a:spcPts val="4200"/>
              </a:lnSpc>
            </a:pPr>
            <a:r>
              <a:rPr lang="en-US" sz="3000">
                <a:solidFill>
                  <a:srgbClr val="020202"/>
                </a:solidFill>
                <a:latin typeface="Josefin Sans"/>
              </a:rPr>
              <a:t>Variabel waveSpeed digunakan untuk mengatur kecepatan perubahan gelombang ombak pada fungsi updateWave(). Semakin besar nilai waveSpeed, semakin cepat perubahan ombak, sehingga menghasilkan animasi yang lebih cepa</a:t>
            </a:r>
          </a:p>
        </p:txBody>
      </p:sp>
      <p:sp>
        <p:nvSpPr>
          <p:cNvPr name="TextBox 11" id="11"/>
          <p:cNvSpPr txBox="true"/>
          <p:nvPr/>
        </p:nvSpPr>
        <p:spPr>
          <a:xfrm rot="0">
            <a:off x="2766231" y="763876"/>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Durasi ANIMASI</a:t>
            </a:r>
          </a:p>
          <a:p>
            <a:pPr algn="ctr">
              <a:lnSpc>
                <a:spcPts val="11875"/>
              </a:lnSpc>
            </a:pPr>
          </a:p>
        </p:txBody>
      </p:sp>
      <p:sp>
        <p:nvSpPr>
          <p:cNvPr name="TextBox 12" id="12"/>
          <p:cNvSpPr txBox="true"/>
          <p:nvPr/>
        </p:nvSpPr>
        <p:spPr>
          <a:xfrm rot="0">
            <a:off x="3208061" y="2578679"/>
            <a:ext cx="11902180" cy="947695"/>
          </a:xfrm>
          <a:prstGeom prst="rect">
            <a:avLst/>
          </a:prstGeom>
        </p:spPr>
        <p:txBody>
          <a:bodyPr anchor="t" rtlCol="false" tIns="0" lIns="0" bIns="0" rIns="0">
            <a:spAutoFit/>
          </a:bodyPr>
          <a:lstStyle/>
          <a:p>
            <a:pPr algn="ctr">
              <a:lnSpc>
                <a:spcPts val="7313"/>
              </a:lnSpc>
            </a:pPr>
            <a:r>
              <a:rPr lang="en-US" sz="5625">
                <a:solidFill>
                  <a:srgbClr val="1B2C2E"/>
                </a:solidFill>
                <a:latin typeface="Arimo Bold"/>
              </a:rPr>
              <a:t>waveSpeed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5693997" y="5434953"/>
            <a:ext cx="6930308" cy="4308342"/>
          </a:xfrm>
          <a:custGeom>
            <a:avLst/>
            <a:gdLst/>
            <a:ahLst/>
            <a:cxnLst/>
            <a:rect r="r" b="b" t="t" l="l"/>
            <a:pathLst>
              <a:path h="4308342" w="6930308">
                <a:moveTo>
                  <a:pt x="0" y="0"/>
                </a:moveTo>
                <a:lnTo>
                  <a:pt x="6930308" y="0"/>
                </a:lnTo>
                <a:lnTo>
                  <a:pt x="6930308" y="4308342"/>
                </a:lnTo>
                <a:lnTo>
                  <a:pt x="0" y="4308342"/>
                </a:lnTo>
                <a:lnTo>
                  <a:pt x="0" y="0"/>
                </a:lnTo>
                <a:close/>
              </a:path>
            </a:pathLst>
          </a:custGeom>
          <a:blipFill>
            <a:blip r:embed="rId11"/>
            <a:stretch>
              <a:fillRect l="0" t="0" r="0" b="0"/>
            </a:stretch>
          </a:blipFill>
        </p:spPr>
      </p:sp>
      <p:sp>
        <p:nvSpPr>
          <p:cNvPr name="TextBox 9" id="9"/>
          <p:cNvSpPr txBox="true"/>
          <p:nvPr/>
        </p:nvSpPr>
        <p:spPr>
          <a:xfrm rot="0">
            <a:off x="1529772" y="3654009"/>
            <a:ext cx="15753863" cy="2276448"/>
          </a:xfrm>
          <a:prstGeom prst="rect">
            <a:avLst/>
          </a:prstGeom>
        </p:spPr>
        <p:txBody>
          <a:bodyPr anchor="t" rtlCol="false" tIns="0" lIns="0" bIns="0" rIns="0">
            <a:spAutoFit/>
          </a:bodyPr>
          <a:lstStyle/>
          <a:p>
            <a:pPr algn="just">
              <a:lnSpc>
                <a:spcPts val="3640"/>
              </a:lnSpc>
            </a:pPr>
            <a:r>
              <a:rPr lang="en-US" sz="2600">
                <a:solidFill>
                  <a:srgbClr val="020202"/>
                </a:solidFill>
                <a:latin typeface="Josefin Sans"/>
              </a:rPr>
              <a:t>Posisi vertikal matahari (sunY) berubah dari atas ke bawah untuk menggambarkan terbitnya matahari. Posisi matahari diupdate setiap frame menggunakan kondisi terkait (sunY -= 2) di dalam fungsi drawSun(). Durasi animasi tergantung pada seberapa cepat posisi matahari berubah menuju posisi akhirnya</a:t>
            </a:r>
          </a:p>
          <a:p>
            <a:pPr>
              <a:lnSpc>
                <a:spcPts val="3640"/>
              </a:lnSpc>
            </a:pPr>
          </a:p>
        </p:txBody>
      </p:sp>
      <p:sp>
        <p:nvSpPr>
          <p:cNvPr name="TextBox 10" id="10"/>
          <p:cNvSpPr txBox="true"/>
          <p:nvPr/>
        </p:nvSpPr>
        <p:spPr>
          <a:xfrm rot="0">
            <a:off x="2766231" y="763876"/>
            <a:ext cx="13280944" cy="2947283"/>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Durasi ANIMASI</a:t>
            </a:r>
          </a:p>
          <a:p>
            <a:pPr algn="ctr">
              <a:lnSpc>
                <a:spcPts val="11875"/>
              </a:lnSpc>
            </a:pPr>
          </a:p>
        </p:txBody>
      </p:sp>
      <p:sp>
        <p:nvSpPr>
          <p:cNvPr name="TextBox 11" id="11"/>
          <p:cNvSpPr txBox="true"/>
          <p:nvPr/>
        </p:nvSpPr>
        <p:spPr>
          <a:xfrm rot="0">
            <a:off x="3208061" y="2597729"/>
            <a:ext cx="11902180" cy="910898"/>
          </a:xfrm>
          <a:prstGeom prst="rect">
            <a:avLst/>
          </a:prstGeom>
        </p:spPr>
        <p:txBody>
          <a:bodyPr anchor="t" rtlCol="false" tIns="0" lIns="0" bIns="0" rIns="0">
            <a:spAutoFit/>
          </a:bodyPr>
          <a:lstStyle/>
          <a:p>
            <a:pPr algn="ctr">
              <a:lnSpc>
                <a:spcPts val="7183"/>
              </a:lnSpc>
            </a:pPr>
            <a:r>
              <a:rPr lang="en-US" sz="5525">
                <a:solidFill>
                  <a:srgbClr val="1B2C2E"/>
                </a:solidFill>
                <a:latin typeface="Arimo Bold"/>
              </a:rPr>
              <a:t>Posisi vertikal matahari (sunY)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245548">
            <a:off x="-257430" y="-4560299"/>
            <a:ext cx="22107278" cy="8228820"/>
          </a:xfrm>
          <a:custGeom>
            <a:avLst/>
            <a:gdLst/>
            <a:ahLst/>
            <a:cxnLst/>
            <a:rect r="r" b="b" t="t" l="l"/>
            <a:pathLst>
              <a:path h="8228820" w="22107278">
                <a:moveTo>
                  <a:pt x="0" y="0"/>
                </a:moveTo>
                <a:lnTo>
                  <a:pt x="22107278" y="0"/>
                </a:lnTo>
                <a:lnTo>
                  <a:pt x="22107278" y="8228821"/>
                </a:lnTo>
                <a:lnTo>
                  <a:pt x="0" y="8228821"/>
                </a:lnTo>
                <a:lnTo>
                  <a:pt x="0" y="0"/>
                </a:lnTo>
                <a:close/>
              </a:path>
            </a:pathLst>
          </a:custGeom>
          <a:blipFill>
            <a:blip r:embed="rId2"/>
            <a:stretch>
              <a:fillRect l="0" t="0" r="0" b="0"/>
            </a:stretch>
          </a:blipFill>
        </p:spPr>
      </p:sp>
      <p:grpSp>
        <p:nvGrpSpPr>
          <p:cNvPr name="Group 3" id="3"/>
          <p:cNvGrpSpPr>
            <a:grpSpLocks noChangeAspect="true"/>
          </p:cNvGrpSpPr>
          <p:nvPr/>
        </p:nvGrpSpPr>
        <p:grpSpPr>
          <a:xfrm rot="202571">
            <a:off x="5035521" y="1709263"/>
            <a:ext cx="8127058" cy="7292378"/>
            <a:chOff x="0" y="0"/>
            <a:chExt cx="12823190" cy="11506200"/>
          </a:xfrm>
        </p:grpSpPr>
        <p:sp>
          <p:nvSpPr>
            <p:cNvPr name="Freeform 4" id="4"/>
            <p:cNvSpPr/>
            <p:nvPr/>
          </p:nvSpPr>
          <p:spPr>
            <a:xfrm flipH="false" flipV="false" rot="0">
              <a:off x="364490" y="283210"/>
              <a:ext cx="12143740" cy="9904730"/>
            </a:xfrm>
            <a:custGeom>
              <a:avLst/>
              <a:gdLst/>
              <a:ahLst/>
              <a:cxnLst/>
              <a:rect r="r" b="b" t="t" l="l"/>
              <a:pathLst>
                <a:path h="9904730" w="12143740">
                  <a:moveTo>
                    <a:pt x="12143740" y="9904730"/>
                  </a:moveTo>
                  <a:lnTo>
                    <a:pt x="0" y="9904730"/>
                  </a:lnTo>
                  <a:lnTo>
                    <a:pt x="0" y="0"/>
                  </a:lnTo>
                  <a:lnTo>
                    <a:pt x="12143740" y="0"/>
                  </a:lnTo>
                  <a:lnTo>
                    <a:pt x="12143740" y="9904730"/>
                  </a:lnTo>
                  <a:close/>
                </a:path>
              </a:pathLst>
            </a:custGeom>
            <a:blipFill>
              <a:blip r:embed="rId3"/>
              <a:stretch>
                <a:fillRect l="-28353" t="0" r="0" b="0"/>
              </a:stretch>
            </a:blipFill>
          </p:spPr>
        </p:sp>
        <p:sp>
          <p:nvSpPr>
            <p:cNvPr name="Freeform 5" id="5"/>
            <p:cNvSpPr/>
            <p:nvPr/>
          </p:nvSpPr>
          <p:spPr>
            <a:xfrm flipH="false" flipV="false" rot="0">
              <a:off x="0" y="0"/>
              <a:ext cx="12823190" cy="11506200"/>
            </a:xfrm>
            <a:custGeom>
              <a:avLst/>
              <a:gdLst/>
              <a:ahLst/>
              <a:cxnLst/>
              <a:rect r="r" b="b" t="t" l="l"/>
              <a:pathLst>
                <a:path h="11506200" w="12823190">
                  <a:moveTo>
                    <a:pt x="12823190" y="11506200"/>
                  </a:moveTo>
                  <a:lnTo>
                    <a:pt x="0" y="11506200"/>
                  </a:lnTo>
                  <a:lnTo>
                    <a:pt x="0" y="0"/>
                  </a:lnTo>
                  <a:lnTo>
                    <a:pt x="12823190" y="0"/>
                  </a:lnTo>
                  <a:lnTo>
                    <a:pt x="12823190" y="11506200"/>
                  </a:lnTo>
                  <a:close/>
                </a:path>
              </a:pathLst>
            </a:custGeom>
            <a:blipFill>
              <a:blip r:embed="rId4"/>
              <a:stretch>
                <a:fillRect l="0" t="-11" r="0" b="-11"/>
              </a:stretch>
            </a:blipFill>
          </p:spPr>
        </p:sp>
      </p:grpSp>
      <p:sp>
        <p:nvSpPr>
          <p:cNvPr name="Freeform 6" id="6"/>
          <p:cNvSpPr/>
          <p:nvPr/>
        </p:nvSpPr>
        <p:spPr>
          <a:xfrm flipH="false" flipV="false" rot="-845770">
            <a:off x="16274364" y="3278201"/>
            <a:ext cx="2502185" cy="1817897"/>
          </a:xfrm>
          <a:custGeom>
            <a:avLst/>
            <a:gdLst/>
            <a:ahLst/>
            <a:cxnLst/>
            <a:rect r="r" b="b" t="t" l="l"/>
            <a:pathLst>
              <a:path h="1817897" w="2502185">
                <a:moveTo>
                  <a:pt x="0" y="0"/>
                </a:moveTo>
                <a:lnTo>
                  <a:pt x="2502185" y="0"/>
                </a:lnTo>
                <a:lnTo>
                  <a:pt x="2502185" y="1817897"/>
                </a:lnTo>
                <a:lnTo>
                  <a:pt x="0" y="1817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82908">
            <a:off x="-409647" y="7813202"/>
            <a:ext cx="2402361" cy="2890196"/>
          </a:xfrm>
          <a:custGeom>
            <a:avLst/>
            <a:gdLst/>
            <a:ahLst/>
            <a:cxnLst/>
            <a:rect r="r" b="b" t="t" l="l"/>
            <a:pathLst>
              <a:path h="2890196" w="2402361">
                <a:moveTo>
                  <a:pt x="0" y="0"/>
                </a:moveTo>
                <a:lnTo>
                  <a:pt x="2402361" y="0"/>
                </a:lnTo>
                <a:lnTo>
                  <a:pt x="2402361" y="2890196"/>
                </a:lnTo>
                <a:lnTo>
                  <a:pt x="0" y="28901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3939703">
            <a:off x="137084" y="-346473"/>
            <a:ext cx="3033260" cy="3201330"/>
          </a:xfrm>
          <a:custGeom>
            <a:avLst/>
            <a:gdLst/>
            <a:ahLst/>
            <a:cxnLst/>
            <a:rect r="r" b="b" t="t" l="l"/>
            <a:pathLst>
              <a:path h="3201330" w="3033260">
                <a:moveTo>
                  <a:pt x="0" y="0"/>
                </a:moveTo>
                <a:lnTo>
                  <a:pt x="3033260" y="0"/>
                </a:lnTo>
                <a:lnTo>
                  <a:pt x="3033260" y="3201330"/>
                </a:lnTo>
                <a:lnTo>
                  <a:pt x="0" y="3201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330049" y="7560157"/>
            <a:ext cx="1814509" cy="3348926"/>
          </a:xfrm>
          <a:custGeom>
            <a:avLst/>
            <a:gdLst/>
            <a:ahLst/>
            <a:cxnLst/>
            <a:rect r="r" b="b" t="t" l="l"/>
            <a:pathLst>
              <a:path h="3348926" w="1814509">
                <a:moveTo>
                  <a:pt x="0" y="0"/>
                </a:moveTo>
                <a:lnTo>
                  <a:pt x="1814509" y="0"/>
                </a:lnTo>
                <a:lnTo>
                  <a:pt x="1814509" y="3348927"/>
                </a:lnTo>
                <a:lnTo>
                  <a:pt x="0" y="33489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429952">
            <a:off x="7614933" y="1473723"/>
            <a:ext cx="3576299" cy="903016"/>
          </a:xfrm>
          <a:custGeom>
            <a:avLst/>
            <a:gdLst/>
            <a:ahLst/>
            <a:cxnLst/>
            <a:rect r="r" b="b" t="t" l="l"/>
            <a:pathLst>
              <a:path h="903016" w="3576299">
                <a:moveTo>
                  <a:pt x="0" y="0"/>
                </a:moveTo>
                <a:lnTo>
                  <a:pt x="3576299" y="0"/>
                </a:lnTo>
                <a:lnTo>
                  <a:pt x="3576299" y="903016"/>
                </a:lnTo>
                <a:lnTo>
                  <a:pt x="0" y="903016"/>
                </a:lnTo>
                <a:lnTo>
                  <a:pt x="0" y="0"/>
                </a:lnTo>
                <a:close/>
              </a:path>
            </a:pathLst>
          </a:custGeom>
          <a:blipFill>
            <a:blip r:embed="rId13">
              <a:alphaModFix amt="71000"/>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2215318" y="5602032"/>
            <a:ext cx="14375528" cy="2782377"/>
          </a:xfrm>
          <a:prstGeom prst="rect">
            <a:avLst/>
          </a:prstGeom>
        </p:spPr>
        <p:txBody>
          <a:bodyPr anchor="t" rtlCol="false" tIns="0" lIns="0" bIns="0" rIns="0">
            <a:spAutoFit/>
          </a:bodyPr>
          <a:lstStyle/>
          <a:p>
            <a:pPr algn="ctr">
              <a:lnSpc>
                <a:spcPts val="22311"/>
              </a:lnSpc>
            </a:pPr>
            <a:r>
              <a:rPr lang="en-US" sz="17162">
                <a:solidFill>
                  <a:srgbClr val="000000"/>
                </a:solidFill>
                <a:latin typeface="Gagalin"/>
              </a:rPr>
              <a:t>SOURSCODE </a:t>
            </a:r>
          </a:p>
        </p:txBody>
      </p:sp>
      <p:sp>
        <p:nvSpPr>
          <p:cNvPr name="TextBox 12" id="12"/>
          <p:cNvSpPr txBox="true"/>
          <p:nvPr/>
        </p:nvSpPr>
        <p:spPr>
          <a:xfrm rot="0">
            <a:off x="7454428" y="7987458"/>
            <a:ext cx="3379144" cy="1036581"/>
          </a:xfrm>
          <a:prstGeom prst="rect">
            <a:avLst/>
          </a:prstGeom>
        </p:spPr>
        <p:txBody>
          <a:bodyPr anchor="t" rtlCol="false" tIns="0" lIns="0" bIns="0" rIns="0">
            <a:spAutoFit/>
          </a:bodyPr>
          <a:lstStyle/>
          <a:p>
            <a:pPr algn="ctr">
              <a:lnSpc>
                <a:spcPts val="8483"/>
              </a:lnSpc>
            </a:pPr>
            <a:r>
              <a:rPr lang="en-US" sz="6059" u="sng">
                <a:solidFill>
                  <a:srgbClr val="FF0200"/>
                </a:solidFill>
                <a:latin typeface="Saifah Font TH"/>
                <a:hlinkClick r:id="rId15" tooltip="https://editor.p5js.org/HAFIDJR/sketches/59CVco15f"/>
              </a:rPr>
              <a:t>KLIK DISINI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1EFE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04721" y="-3820628"/>
            <a:ext cx="19897442" cy="6850175"/>
          </a:xfrm>
          <a:custGeom>
            <a:avLst/>
            <a:gdLst/>
            <a:ahLst/>
            <a:cxnLst/>
            <a:rect r="r" b="b" t="t" l="l"/>
            <a:pathLst>
              <a:path h="6850175" w="19897442">
                <a:moveTo>
                  <a:pt x="0" y="0"/>
                </a:moveTo>
                <a:lnTo>
                  <a:pt x="19897442" y="0"/>
                </a:lnTo>
                <a:lnTo>
                  <a:pt x="19897442" y="6850175"/>
                </a:lnTo>
                <a:lnTo>
                  <a:pt x="0" y="6850175"/>
                </a:lnTo>
                <a:lnTo>
                  <a:pt x="0" y="0"/>
                </a:lnTo>
                <a:close/>
              </a:path>
            </a:pathLst>
          </a:custGeom>
          <a:blipFill>
            <a:blip r:embed="rId2"/>
            <a:stretch>
              <a:fillRect l="0" t="-4058" r="0" b="-4058"/>
            </a:stretch>
          </a:blipFill>
        </p:spPr>
      </p:sp>
      <p:grpSp>
        <p:nvGrpSpPr>
          <p:cNvPr name="Group 3" id="3"/>
          <p:cNvGrpSpPr>
            <a:grpSpLocks noChangeAspect="true"/>
          </p:cNvGrpSpPr>
          <p:nvPr/>
        </p:nvGrpSpPr>
        <p:grpSpPr>
          <a:xfrm rot="209196">
            <a:off x="9190199" y="2219885"/>
            <a:ext cx="3694013" cy="3314624"/>
            <a:chOff x="0" y="0"/>
            <a:chExt cx="12823190" cy="11506200"/>
          </a:xfrm>
        </p:grpSpPr>
        <p:sp>
          <p:nvSpPr>
            <p:cNvPr name="Freeform 4" id="4"/>
            <p:cNvSpPr/>
            <p:nvPr/>
          </p:nvSpPr>
          <p:spPr>
            <a:xfrm flipH="false" flipV="false" rot="0">
              <a:off x="364490" y="283210"/>
              <a:ext cx="12143740" cy="9904730"/>
            </a:xfrm>
            <a:custGeom>
              <a:avLst/>
              <a:gdLst/>
              <a:ahLst/>
              <a:cxnLst/>
              <a:rect r="r" b="b" t="t" l="l"/>
              <a:pathLst>
                <a:path h="9904730" w="12143740">
                  <a:moveTo>
                    <a:pt x="12143740" y="9904730"/>
                  </a:moveTo>
                  <a:lnTo>
                    <a:pt x="0" y="9904730"/>
                  </a:lnTo>
                  <a:lnTo>
                    <a:pt x="0" y="0"/>
                  </a:lnTo>
                  <a:lnTo>
                    <a:pt x="12143740" y="0"/>
                  </a:lnTo>
                  <a:lnTo>
                    <a:pt x="12143740" y="9904730"/>
                  </a:lnTo>
                  <a:close/>
                </a:path>
              </a:pathLst>
            </a:custGeom>
            <a:blipFill>
              <a:blip r:embed="rId3"/>
              <a:stretch>
                <a:fillRect l="-11152" t="0" r="-11152" b="0"/>
              </a:stretch>
            </a:blipFill>
          </p:spPr>
        </p:sp>
        <p:sp>
          <p:nvSpPr>
            <p:cNvPr name="Freeform 5" id="5"/>
            <p:cNvSpPr/>
            <p:nvPr/>
          </p:nvSpPr>
          <p:spPr>
            <a:xfrm flipH="false" flipV="false" rot="0">
              <a:off x="0" y="0"/>
              <a:ext cx="12823190" cy="11506200"/>
            </a:xfrm>
            <a:custGeom>
              <a:avLst/>
              <a:gdLst/>
              <a:ahLst/>
              <a:cxnLst/>
              <a:rect r="r" b="b" t="t" l="l"/>
              <a:pathLst>
                <a:path h="11506200" w="12823190">
                  <a:moveTo>
                    <a:pt x="12823190" y="11506200"/>
                  </a:moveTo>
                  <a:lnTo>
                    <a:pt x="0" y="11506200"/>
                  </a:lnTo>
                  <a:lnTo>
                    <a:pt x="0" y="0"/>
                  </a:lnTo>
                  <a:lnTo>
                    <a:pt x="12823190" y="0"/>
                  </a:lnTo>
                  <a:lnTo>
                    <a:pt x="12823190" y="11506200"/>
                  </a:lnTo>
                  <a:close/>
                </a:path>
              </a:pathLst>
            </a:custGeom>
            <a:blipFill>
              <a:blip r:embed="rId4"/>
              <a:stretch>
                <a:fillRect l="0" t="-11" r="0" b="-11"/>
              </a:stretch>
            </a:blipFill>
          </p:spPr>
        </p:sp>
      </p:grpSp>
      <p:grpSp>
        <p:nvGrpSpPr>
          <p:cNvPr name="Group 6" id="6"/>
          <p:cNvGrpSpPr>
            <a:grpSpLocks noChangeAspect="true"/>
          </p:cNvGrpSpPr>
          <p:nvPr/>
        </p:nvGrpSpPr>
        <p:grpSpPr>
          <a:xfrm rot="-205416">
            <a:off x="5412186" y="1427606"/>
            <a:ext cx="4083777" cy="3664358"/>
            <a:chOff x="0" y="0"/>
            <a:chExt cx="12823190" cy="11506200"/>
          </a:xfrm>
        </p:grpSpPr>
        <p:sp>
          <p:nvSpPr>
            <p:cNvPr name="Freeform 7" id="7"/>
            <p:cNvSpPr/>
            <p:nvPr/>
          </p:nvSpPr>
          <p:spPr>
            <a:xfrm flipH="false" flipV="false" rot="0">
              <a:off x="364490" y="283210"/>
              <a:ext cx="12143740" cy="9904730"/>
            </a:xfrm>
            <a:custGeom>
              <a:avLst/>
              <a:gdLst/>
              <a:ahLst/>
              <a:cxnLst/>
              <a:rect r="r" b="b" t="t" l="l"/>
              <a:pathLst>
                <a:path h="9904730" w="12143740">
                  <a:moveTo>
                    <a:pt x="12143740" y="9904730"/>
                  </a:moveTo>
                  <a:lnTo>
                    <a:pt x="0" y="9904730"/>
                  </a:lnTo>
                  <a:lnTo>
                    <a:pt x="0" y="0"/>
                  </a:lnTo>
                  <a:lnTo>
                    <a:pt x="12143740" y="0"/>
                  </a:lnTo>
                  <a:lnTo>
                    <a:pt x="12143740" y="9904730"/>
                  </a:lnTo>
                  <a:close/>
                </a:path>
              </a:pathLst>
            </a:custGeom>
            <a:blipFill>
              <a:blip r:embed="rId5"/>
              <a:stretch>
                <a:fillRect l="-22099" t="0" r="-22099" b="0"/>
              </a:stretch>
            </a:blipFill>
          </p:spPr>
        </p:sp>
        <p:sp>
          <p:nvSpPr>
            <p:cNvPr name="Freeform 8" id="8"/>
            <p:cNvSpPr/>
            <p:nvPr/>
          </p:nvSpPr>
          <p:spPr>
            <a:xfrm flipH="false" flipV="false" rot="0">
              <a:off x="0" y="0"/>
              <a:ext cx="12823190" cy="11506200"/>
            </a:xfrm>
            <a:custGeom>
              <a:avLst/>
              <a:gdLst/>
              <a:ahLst/>
              <a:cxnLst/>
              <a:rect r="r" b="b" t="t" l="l"/>
              <a:pathLst>
                <a:path h="11506200" w="12823190">
                  <a:moveTo>
                    <a:pt x="12823190" y="11506200"/>
                  </a:moveTo>
                  <a:lnTo>
                    <a:pt x="0" y="11506200"/>
                  </a:lnTo>
                  <a:lnTo>
                    <a:pt x="0" y="0"/>
                  </a:lnTo>
                  <a:lnTo>
                    <a:pt x="12823190" y="0"/>
                  </a:lnTo>
                  <a:lnTo>
                    <a:pt x="12823190" y="11506200"/>
                  </a:lnTo>
                  <a:close/>
                </a:path>
              </a:pathLst>
            </a:custGeom>
            <a:blipFill>
              <a:blip r:embed="rId4"/>
              <a:stretch>
                <a:fillRect l="0" t="-11" r="0" b="-11"/>
              </a:stretch>
            </a:blipFill>
          </p:spPr>
        </p:sp>
      </p:grpSp>
      <p:sp>
        <p:nvSpPr>
          <p:cNvPr name="Freeform 9" id="9"/>
          <p:cNvSpPr/>
          <p:nvPr/>
        </p:nvSpPr>
        <p:spPr>
          <a:xfrm flipH="false" flipV="false" rot="0">
            <a:off x="15867683" y="3408905"/>
            <a:ext cx="2095148" cy="2932141"/>
          </a:xfrm>
          <a:custGeom>
            <a:avLst/>
            <a:gdLst/>
            <a:ahLst/>
            <a:cxnLst/>
            <a:rect r="r" b="b" t="t" l="l"/>
            <a:pathLst>
              <a:path h="2932141" w="2095148">
                <a:moveTo>
                  <a:pt x="0" y="0"/>
                </a:moveTo>
                <a:lnTo>
                  <a:pt x="2095148" y="0"/>
                </a:lnTo>
                <a:lnTo>
                  <a:pt x="2095148" y="2932140"/>
                </a:lnTo>
                <a:lnTo>
                  <a:pt x="0" y="29321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76798" y="6824403"/>
            <a:ext cx="2584308" cy="3215768"/>
          </a:xfrm>
          <a:custGeom>
            <a:avLst/>
            <a:gdLst/>
            <a:ahLst/>
            <a:cxnLst/>
            <a:rect r="r" b="b" t="t" l="l"/>
            <a:pathLst>
              <a:path h="3215768" w="2584308">
                <a:moveTo>
                  <a:pt x="0" y="0"/>
                </a:moveTo>
                <a:lnTo>
                  <a:pt x="2584309" y="0"/>
                </a:lnTo>
                <a:lnTo>
                  <a:pt x="2584309" y="3215768"/>
                </a:lnTo>
                <a:lnTo>
                  <a:pt x="0" y="3215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9813571">
            <a:off x="14049" y="990726"/>
            <a:ext cx="3445097" cy="3106851"/>
          </a:xfrm>
          <a:custGeom>
            <a:avLst/>
            <a:gdLst/>
            <a:ahLst/>
            <a:cxnLst/>
            <a:rect r="r" b="b" t="t" l="l"/>
            <a:pathLst>
              <a:path h="3106851" w="3445097">
                <a:moveTo>
                  <a:pt x="0" y="0"/>
                </a:moveTo>
                <a:lnTo>
                  <a:pt x="3445097" y="0"/>
                </a:lnTo>
                <a:lnTo>
                  <a:pt x="3445097" y="3106851"/>
                </a:lnTo>
                <a:lnTo>
                  <a:pt x="0" y="31068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3918894">
            <a:off x="16204745" y="7657457"/>
            <a:ext cx="2109111" cy="3201686"/>
          </a:xfrm>
          <a:custGeom>
            <a:avLst/>
            <a:gdLst/>
            <a:ahLst/>
            <a:cxnLst/>
            <a:rect r="r" b="b" t="t" l="l"/>
            <a:pathLst>
              <a:path h="3201686" w="2109111">
                <a:moveTo>
                  <a:pt x="0" y="0"/>
                </a:moveTo>
                <a:lnTo>
                  <a:pt x="2109110" y="0"/>
                </a:lnTo>
                <a:lnTo>
                  <a:pt x="2109110" y="3201686"/>
                </a:lnTo>
                <a:lnTo>
                  <a:pt x="0" y="32016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6103132" y="855633"/>
            <a:ext cx="652882" cy="650508"/>
          </a:xfrm>
          <a:custGeom>
            <a:avLst/>
            <a:gdLst/>
            <a:ahLst/>
            <a:cxnLst/>
            <a:rect r="r" b="b" t="t" l="l"/>
            <a:pathLst>
              <a:path h="650508" w="652882">
                <a:moveTo>
                  <a:pt x="0" y="0"/>
                </a:moveTo>
                <a:lnTo>
                  <a:pt x="652882" y="0"/>
                </a:lnTo>
                <a:lnTo>
                  <a:pt x="652882" y="650508"/>
                </a:lnTo>
                <a:lnTo>
                  <a:pt x="0" y="6505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2341943" y="5557215"/>
            <a:ext cx="13604113" cy="2647435"/>
          </a:xfrm>
          <a:prstGeom prst="rect">
            <a:avLst/>
          </a:prstGeom>
        </p:spPr>
        <p:txBody>
          <a:bodyPr anchor="t" rtlCol="false" tIns="0" lIns="0" bIns="0" rIns="0">
            <a:spAutoFit/>
          </a:bodyPr>
          <a:lstStyle/>
          <a:p>
            <a:pPr algn="ctr">
              <a:lnSpc>
                <a:spcPts val="21699"/>
              </a:lnSpc>
            </a:pPr>
            <a:r>
              <a:rPr lang="en-US" sz="15499">
                <a:solidFill>
                  <a:srgbClr val="2D505D"/>
                </a:solidFill>
                <a:latin typeface="Saifah Font TH"/>
              </a:rPr>
              <a:t>Terima 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1EFE7"/>
        </a:solidFill>
      </p:bgPr>
    </p:bg>
    <p:spTree>
      <p:nvGrpSpPr>
        <p:cNvPr id="1" name=""/>
        <p:cNvGrpSpPr/>
        <p:nvPr/>
      </p:nvGrpSpPr>
      <p:grpSpPr>
        <a:xfrm>
          <a:off x="0" y="0"/>
          <a:ext cx="0" cy="0"/>
          <a:chOff x="0" y="0"/>
          <a:chExt cx="0" cy="0"/>
        </a:xfrm>
      </p:grpSpPr>
      <p:sp>
        <p:nvSpPr>
          <p:cNvPr name="Freeform 2" id="2"/>
          <p:cNvSpPr/>
          <p:nvPr/>
        </p:nvSpPr>
        <p:spPr>
          <a:xfrm flipH="false" flipV="false" rot="1557776">
            <a:off x="10272864" y="-825999"/>
            <a:ext cx="13972872" cy="5201014"/>
          </a:xfrm>
          <a:custGeom>
            <a:avLst/>
            <a:gdLst/>
            <a:ahLst/>
            <a:cxnLst/>
            <a:rect r="r" b="b" t="t" l="l"/>
            <a:pathLst>
              <a:path h="5201014" w="13972872">
                <a:moveTo>
                  <a:pt x="0" y="0"/>
                </a:moveTo>
                <a:lnTo>
                  <a:pt x="13972872" y="0"/>
                </a:lnTo>
                <a:lnTo>
                  <a:pt x="13972872" y="5201013"/>
                </a:lnTo>
                <a:lnTo>
                  <a:pt x="0" y="5201013"/>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2714585" y="1028700"/>
            <a:ext cx="5785478" cy="6737985"/>
            <a:chOff x="0" y="0"/>
            <a:chExt cx="13561060" cy="15793720"/>
          </a:xfrm>
        </p:grpSpPr>
        <p:sp>
          <p:nvSpPr>
            <p:cNvPr name="Freeform 4" id="4"/>
            <p:cNvSpPr/>
            <p:nvPr/>
          </p:nvSpPr>
          <p:spPr>
            <a:xfrm flipH="false" flipV="false" rot="0">
              <a:off x="508000" y="508000"/>
              <a:ext cx="12052300" cy="14707870"/>
            </a:xfrm>
            <a:custGeom>
              <a:avLst/>
              <a:gdLst/>
              <a:ahLst/>
              <a:cxnLst/>
              <a:rect r="r" b="b" t="t" l="l"/>
              <a:pathLst>
                <a:path h="14707870" w="12052300">
                  <a:moveTo>
                    <a:pt x="10295890" y="14707870"/>
                  </a:moveTo>
                  <a:lnTo>
                    <a:pt x="0" y="13376911"/>
                  </a:lnTo>
                  <a:lnTo>
                    <a:pt x="1756410" y="0"/>
                  </a:lnTo>
                  <a:lnTo>
                    <a:pt x="12052300" y="1330960"/>
                  </a:lnTo>
                  <a:lnTo>
                    <a:pt x="10295890" y="14707870"/>
                  </a:lnTo>
                  <a:close/>
                </a:path>
              </a:pathLst>
            </a:custGeom>
            <a:blipFill>
              <a:blip r:embed="rId3"/>
              <a:stretch>
                <a:fillRect l="-41754" t="0" r="-41754" b="0"/>
              </a:stretch>
            </a:blipFill>
          </p:spPr>
        </p:sp>
        <p:sp>
          <p:nvSpPr>
            <p:cNvPr name="Freeform 5" id="5"/>
            <p:cNvSpPr/>
            <p:nvPr/>
          </p:nvSpPr>
          <p:spPr>
            <a:xfrm flipH="false" flipV="false" rot="0">
              <a:off x="0" y="-21590"/>
              <a:ext cx="13561061" cy="15815310"/>
            </a:xfrm>
            <a:custGeom>
              <a:avLst/>
              <a:gdLst/>
              <a:ahLst/>
              <a:cxnLst/>
              <a:rect r="r" b="b" t="t" l="l"/>
              <a:pathLst>
                <a:path h="15815310" w="13561061">
                  <a:moveTo>
                    <a:pt x="13561061" y="15815310"/>
                  </a:moveTo>
                  <a:lnTo>
                    <a:pt x="0" y="15815310"/>
                  </a:lnTo>
                  <a:lnTo>
                    <a:pt x="0" y="0"/>
                  </a:lnTo>
                  <a:lnTo>
                    <a:pt x="13561061" y="0"/>
                  </a:lnTo>
                  <a:lnTo>
                    <a:pt x="13561061" y="15815310"/>
                  </a:lnTo>
                  <a:close/>
                </a:path>
              </a:pathLst>
            </a:custGeom>
            <a:blipFill>
              <a:blip r:embed="rId4"/>
              <a:stretch>
                <a:fillRect l="0" t="-144" r="0" b="-144"/>
              </a:stretch>
            </a:blipFill>
          </p:spPr>
        </p:sp>
      </p:grpSp>
      <p:grpSp>
        <p:nvGrpSpPr>
          <p:cNvPr name="Group 6" id="6"/>
          <p:cNvGrpSpPr>
            <a:grpSpLocks noChangeAspect="true"/>
          </p:cNvGrpSpPr>
          <p:nvPr/>
        </p:nvGrpSpPr>
        <p:grpSpPr>
          <a:xfrm rot="-147486">
            <a:off x="9894499" y="4865695"/>
            <a:ext cx="3571845" cy="3571845"/>
            <a:chOff x="0" y="0"/>
            <a:chExt cx="6350000" cy="6350000"/>
          </a:xfrm>
        </p:grpSpPr>
        <p:sp>
          <p:nvSpPr>
            <p:cNvPr name="Freeform 7" id="7"/>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5"/>
              <a:stretch>
                <a:fillRect l="-31632" t="0" r="-31632" b="0"/>
              </a:stretch>
            </a:blipFill>
          </p:spPr>
        </p:sp>
        <p:sp>
          <p:nvSpPr>
            <p:cNvPr name="Freeform 8" id="8"/>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sp>
        <p:nvSpPr>
          <p:cNvPr name="Freeform 9" id="9"/>
          <p:cNvSpPr/>
          <p:nvPr/>
        </p:nvSpPr>
        <p:spPr>
          <a:xfrm flipH="false" flipV="false" rot="0">
            <a:off x="13541297" y="7197666"/>
            <a:ext cx="4505867" cy="2629653"/>
          </a:xfrm>
          <a:custGeom>
            <a:avLst/>
            <a:gdLst/>
            <a:ahLst/>
            <a:cxnLst/>
            <a:rect r="r" b="b" t="t" l="l"/>
            <a:pathLst>
              <a:path h="2629653" w="4505867">
                <a:moveTo>
                  <a:pt x="0" y="0"/>
                </a:moveTo>
                <a:lnTo>
                  <a:pt x="4505867" y="0"/>
                </a:lnTo>
                <a:lnTo>
                  <a:pt x="4505867" y="2629653"/>
                </a:lnTo>
                <a:lnTo>
                  <a:pt x="0" y="2629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377670">
            <a:off x="448743" y="402898"/>
            <a:ext cx="3135356" cy="1203358"/>
          </a:xfrm>
          <a:custGeom>
            <a:avLst/>
            <a:gdLst/>
            <a:ahLst/>
            <a:cxnLst/>
            <a:rect r="r" b="b" t="t" l="l"/>
            <a:pathLst>
              <a:path h="1203358" w="3135356">
                <a:moveTo>
                  <a:pt x="0" y="0"/>
                </a:moveTo>
                <a:lnTo>
                  <a:pt x="3135355" y="0"/>
                </a:lnTo>
                <a:lnTo>
                  <a:pt x="3135355" y="1203358"/>
                </a:lnTo>
                <a:lnTo>
                  <a:pt x="0" y="12033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false" rot="9344454">
            <a:off x="14800411" y="-224792"/>
            <a:ext cx="1613826" cy="2458738"/>
          </a:xfrm>
          <a:custGeom>
            <a:avLst/>
            <a:gdLst/>
            <a:ahLst/>
            <a:cxnLst/>
            <a:rect r="r" b="b" t="t" l="l"/>
            <a:pathLst>
              <a:path h="2458738" w="1613826">
                <a:moveTo>
                  <a:pt x="1613826" y="0"/>
                </a:moveTo>
                <a:lnTo>
                  <a:pt x="0" y="0"/>
                </a:lnTo>
                <a:lnTo>
                  <a:pt x="0" y="2458738"/>
                </a:lnTo>
                <a:lnTo>
                  <a:pt x="1613826" y="2458738"/>
                </a:lnTo>
                <a:lnTo>
                  <a:pt x="161382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40380">
            <a:off x="-895212" y="8727818"/>
            <a:ext cx="6374299" cy="2023840"/>
          </a:xfrm>
          <a:custGeom>
            <a:avLst/>
            <a:gdLst/>
            <a:ahLst/>
            <a:cxnLst/>
            <a:rect r="r" b="b" t="t" l="l"/>
            <a:pathLst>
              <a:path h="2023840" w="6374299">
                <a:moveTo>
                  <a:pt x="0" y="0"/>
                </a:moveTo>
                <a:lnTo>
                  <a:pt x="6374299" y="0"/>
                </a:lnTo>
                <a:lnTo>
                  <a:pt x="6374299" y="2023840"/>
                </a:lnTo>
                <a:lnTo>
                  <a:pt x="0" y="20238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1028700" y="2047548"/>
            <a:ext cx="9894667" cy="1139426"/>
          </a:xfrm>
          <a:prstGeom prst="rect">
            <a:avLst/>
          </a:prstGeom>
        </p:spPr>
        <p:txBody>
          <a:bodyPr anchor="t" rtlCol="false" tIns="0" lIns="0" bIns="0" rIns="0">
            <a:spAutoFit/>
          </a:bodyPr>
          <a:lstStyle/>
          <a:p>
            <a:pPr>
              <a:lnSpc>
                <a:spcPts val="9130"/>
              </a:lnSpc>
            </a:pPr>
            <a:r>
              <a:rPr lang="en-US" sz="7023">
                <a:solidFill>
                  <a:srgbClr val="2F4749"/>
                </a:solidFill>
                <a:latin typeface="Gagalin"/>
              </a:rPr>
              <a:t>LATAR BELAKANG</a:t>
            </a:r>
          </a:p>
        </p:txBody>
      </p:sp>
      <p:sp>
        <p:nvSpPr>
          <p:cNvPr name="TextBox 14" id="14"/>
          <p:cNvSpPr txBox="true"/>
          <p:nvPr/>
        </p:nvSpPr>
        <p:spPr>
          <a:xfrm rot="0">
            <a:off x="1028700" y="3401516"/>
            <a:ext cx="15456263" cy="6390085"/>
          </a:xfrm>
          <a:prstGeom prst="rect">
            <a:avLst/>
          </a:prstGeom>
        </p:spPr>
        <p:txBody>
          <a:bodyPr anchor="t" rtlCol="false" tIns="0" lIns="0" bIns="0" rIns="0">
            <a:spAutoFit/>
          </a:bodyPr>
          <a:lstStyle/>
          <a:p>
            <a:pPr algn="just">
              <a:lnSpc>
                <a:spcPts val="4200"/>
              </a:lnSpc>
            </a:pPr>
            <a:r>
              <a:rPr lang="en-US" sz="3000">
                <a:solidFill>
                  <a:srgbClr val="020202"/>
                </a:solidFill>
                <a:latin typeface="Josefin Sans"/>
              </a:rPr>
              <a:t> Banyaknya ditemukan adanya pembuatan animasi atau gambar bergerak yang mendorong untuk mencari tau bagaimana membuatnya,kenapa dia menjadi semenarik itu dengan memahami aplikasi yang mungkin digunakan.</a:t>
            </a:r>
          </a:p>
          <a:p>
            <a:pPr algn="just">
              <a:lnSpc>
                <a:spcPts val="4200"/>
              </a:lnSpc>
            </a:pPr>
            <a:r>
              <a:rPr lang="en-US" sz="3000">
                <a:solidFill>
                  <a:srgbClr val="020202"/>
                </a:solidFill>
                <a:latin typeface="Josefin Sans"/>
              </a:rPr>
              <a:t> P5.js adalah javascipt library yang digunakan untuk membuat sketch, gambar, desain, di web canvas. P5.js merupakan implementasi dari processing khusus untuk web. Processing sendiri adalah software sekaligus pemograman untuk visual art, prototype, dan animasi untuk pembelajaran.</a:t>
            </a:r>
          </a:p>
          <a:p>
            <a:pPr algn="just">
              <a:lnSpc>
                <a:spcPts val="4200"/>
              </a:lnSpc>
            </a:pPr>
            <a:r>
              <a:rPr lang="en-US" sz="3000">
                <a:solidFill>
                  <a:srgbClr val="020202"/>
                </a:solidFill>
                <a:latin typeface="Josefin Sans"/>
              </a:rPr>
              <a:t> Tema “Perahu Berlayar” ini diambil karena untuk memberikan edukasi dan motivasi untuk berkarnya dengan membuat animasi sederhana. Selain Itu animasi untuk mengigatkan kita bahwa negara Indonesia merupakan Negara kepulauan dan maritime yang wilayahnya mayoritas adalah lautan.</a:t>
            </a:r>
          </a:p>
          <a:p>
            <a:pPr algn="just">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1EFE7"/>
        </a:solidFill>
      </p:bgPr>
    </p:bg>
    <p:spTree>
      <p:nvGrpSpPr>
        <p:cNvPr id="1" name=""/>
        <p:cNvGrpSpPr/>
        <p:nvPr/>
      </p:nvGrpSpPr>
      <p:grpSpPr>
        <a:xfrm>
          <a:off x="0" y="0"/>
          <a:ext cx="0" cy="0"/>
          <a:chOff x="0" y="0"/>
          <a:chExt cx="0" cy="0"/>
        </a:xfrm>
      </p:grpSpPr>
      <p:sp>
        <p:nvSpPr>
          <p:cNvPr name="Freeform 2" id="2"/>
          <p:cNvSpPr/>
          <p:nvPr/>
        </p:nvSpPr>
        <p:spPr>
          <a:xfrm flipH="false" flipV="false" rot="9392094">
            <a:off x="-2271363" y="-3251326"/>
            <a:ext cx="10988443" cy="6098586"/>
          </a:xfrm>
          <a:custGeom>
            <a:avLst/>
            <a:gdLst/>
            <a:ahLst/>
            <a:cxnLst/>
            <a:rect r="r" b="b" t="t" l="l"/>
            <a:pathLst>
              <a:path h="6098586" w="10988443">
                <a:moveTo>
                  <a:pt x="0" y="0"/>
                </a:moveTo>
                <a:lnTo>
                  <a:pt x="10988443" y="0"/>
                </a:lnTo>
                <a:lnTo>
                  <a:pt x="10988443" y="6098585"/>
                </a:lnTo>
                <a:lnTo>
                  <a:pt x="0" y="6098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72475" y="1442508"/>
            <a:ext cx="1543050" cy="154305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C4CD"/>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372475" y="3982745"/>
            <a:ext cx="1543050" cy="1543050"/>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5CDA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8709997" y="1828954"/>
            <a:ext cx="868006" cy="770158"/>
          </a:xfrm>
          <a:custGeom>
            <a:avLst/>
            <a:gdLst/>
            <a:ahLst/>
            <a:cxnLst/>
            <a:rect r="r" b="b" t="t" l="l"/>
            <a:pathLst>
              <a:path h="770158" w="868006">
                <a:moveTo>
                  <a:pt x="0" y="0"/>
                </a:moveTo>
                <a:lnTo>
                  <a:pt x="868006" y="0"/>
                </a:lnTo>
                <a:lnTo>
                  <a:pt x="868006" y="770159"/>
                </a:lnTo>
                <a:lnTo>
                  <a:pt x="0" y="77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776659" y="4393608"/>
            <a:ext cx="734683" cy="721325"/>
          </a:xfrm>
          <a:custGeom>
            <a:avLst/>
            <a:gdLst/>
            <a:ahLst/>
            <a:cxnLst/>
            <a:rect r="r" b="b" t="t" l="l"/>
            <a:pathLst>
              <a:path h="721325" w="734683">
                <a:moveTo>
                  <a:pt x="0" y="0"/>
                </a:moveTo>
                <a:lnTo>
                  <a:pt x="734682" y="0"/>
                </a:lnTo>
                <a:lnTo>
                  <a:pt x="734682" y="721325"/>
                </a:lnTo>
                <a:lnTo>
                  <a:pt x="0" y="7213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462116" y="7048109"/>
            <a:ext cx="4717840" cy="4348990"/>
          </a:xfrm>
          <a:custGeom>
            <a:avLst/>
            <a:gdLst/>
            <a:ahLst/>
            <a:cxnLst/>
            <a:rect r="r" b="b" t="t" l="l"/>
            <a:pathLst>
              <a:path h="4348990" w="4717840">
                <a:moveTo>
                  <a:pt x="0" y="0"/>
                </a:moveTo>
                <a:lnTo>
                  <a:pt x="4717840" y="0"/>
                </a:lnTo>
                <a:lnTo>
                  <a:pt x="4717840" y="4348991"/>
                </a:lnTo>
                <a:lnTo>
                  <a:pt x="0" y="43489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24570" y="555042"/>
            <a:ext cx="2342827" cy="1273912"/>
          </a:xfrm>
          <a:custGeom>
            <a:avLst/>
            <a:gdLst/>
            <a:ahLst/>
            <a:cxnLst/>
            <a:rect r="r" b="b" t="t" l="l"/>
            <a:pathLst>
              <a:path h="1273912" w="2342827">
                <a:moveTo>
                  <a:pt x="0" y="0"/>
                </a:moveTo>
                <a:lnTo>
                  <a:pt x="2342827" y="0"/>
                </a:lnTo>
                <a:lnTo>
                  <a:pt x="2342827" y="1273912"/>
                </a:lnTo>
                <a:lnTo>
                  <a:pt x="0" y="12739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233581">
            <a:off x="1059499" y="1883917"/>
            <a:ext cx="5925108" cy="4637864"/>
          </a:xfrm>
          <a:custGeom>
            <a:avLst/>
            <a:gdLst/>
            <a:ahLst/>
            <a:cxnLst/>
            <a:rect r="r" b="b" t="t" l="l"/>
            <a:pathLst>
              <a:path h="4637864" w="5925108">
                <a:moveTo>
                  <a:pt x="0" y="0"/>
                </a:moveTo>
                <a:lnTo>
                  <a:pt x="5925107" y="0"/>
                </a:lnTo>
                <a:lnTo>
                  <a:pt x="5925107" y="4637863"/>
                </a:lnTo>
                <a:lnTo>
                  <a:pt x="0" y="46378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6382888" y="1427803"/>
            <a:ext cx="914926" cy="1097363"/>
          </a:xfrm>
          <a:custGeom>
            <a:avLst/>
            <a:gdLst/>
            <a:ahLst/>
            <a:cxnLst/>
            <a:rect r="r" b="b" t="t" l="l"/>
            <a:pathLst>
              <a:path h="1097363" w="914926">
                <a:moveTo>
                  <a:pt x="0" y="0"/>
                </a:moveTo>
                <a:lnTo>
                  <a:pt x="914926" y="0"/>
                </a:lnTo>
                <a:lnTo>
                  <a:pt x="914926" y="1097363"/>
                </a:lnTo>
                <a:lnTo>
                  <a:pt x="0" y="109736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2992005">
            <a:off x="11163844" y="8607540"/>
            <a:ext cx="3105387" cy="2767676"/>
          </a:xfrm>
          <a:custGeom>
            <a:avLst/>
            <a:gdLst/>
            <a:ahLst/>
            <a:cxnLst/>
            <a:rect r="r" b="b" t="t" l="l"/>
            <a:pathLst>
              <a:path h="2767676" w="3105387">
                <a:moveTo>
                  <a:pt x="0" y="0"/>
                </a:moveTo>
                <a:lnTo>
                  <a:pt x="3105387" y="0"/>
                </a:lnTo>
                <a:lnTo>
                  <a:pt x="3105387" y="2767676"/>
                </a:lnTo>
                <a:lnTo>
                  <a:pt x="0" y="2767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16254298" y="-488994"/>
            <a:ext cx="3033260" cy="3201330"/>
          </a:xfrm>
          <a:custGeom>
            <a:avLst/>
            <a:gdLst/>
            <a:ahLst/>
            <a:cxnLst/>
            <a:rect r="r" b="b" t="t" l="l"/>
            <a:pathLst>
              <a:path h="3201330" w="3033260">
                <a:moveTo>
                  <a:pt x="0" y="0"/>
                </a:moveTo>
                <a:lnTo>
                  <a:pt x="3033260" y="0"/>
                </a:lnTo>
                <a:lnTo>
                  <a:pt x="3033260" y="3201330"/>
                </a:lnTo>
                <a:lnTo>
                  <a:pt x="0" y="32013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118142" y="8078643"/>
            <a:ext cx="3033260" cy="3201330"/>
          </a:xfrm>
          <a:custGeom>
            <a:avLst/>
            <a:gdLst/>
            <a:ahLst/>
            <a:cxnLst/>
            <a:rect r="r" b="b" t="t" l="l"/>
            <a:pathLst>
              <a:path h="3201330" w="3033260">
                <a:moveTo>
                  <a:pt x="0" y="0"/>
                </a:moveTo>
                <a:lnTo>
                  <a:pt x="3033261" y="0"/>
                </a:lnTo>
                <a:lnTo>
                  <a:pt x="3033261" y="3201330"/>
                </a:lnTo>
                <a:lnTo>
                  <a:pt x="0" y="32013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8" id="18"/>
          <p:cNvSpPr txBox="true"/>
          <p:nvPr/>
        </p:nvSpPr>
        <p:spPr>
          <a:xfrm rot="0">
            <a:off x="1028700" y="7836093"/>
            <a:ext cx="10481381" cy="1139426"/>
          </a:xfrm>
          <a:prstGeom prst="rect">
            <a:avLst/>
          </a:prstGeom>
        </p:spPr>
        <p:txBody>
          <a:bodyPr anchor="t" rtlCol="false" tIns="0" lIns="0" bIns="0" rIns="0">
            <a:spAutoFit/>
          </a:bodyPr>
          <a:lstStyle/>
          <a:p>
            <a:pPr>
              <a:lnSpc>
                <a:spcPts val="9130"/>
              </a:lnSpc>
            </a:pPr>
            <a:r>
              <a:rPr lang="en-US" sz="7023">
                <a:solidFill>
                  <a:srgbClr val="2F4749"/>
                </a:solidFill>
                <a:latin typeface="Gagalin"/>
              </a:rPr>
              <a:t>TUJUAN</a:t>
            </a:r>
          </a:p>
        </p:txBody>
      </p:sp>
      <p:sp>
        <p:nvSpPr>
          <p:cNvPr name="TextBox 19" id="19"/>
          <p:cNvSpPr txBox="true"/>
          <p:nvPr/>
        </p:nvSpPr>
        <p:spPr>
          <a:xfrm rot="0">
            <a:off x="1028700" y="6834062"/>
            <a:ext cx="6814956" cy="1078198"/>
          </a:xfrm>
          <a:prstGeom prst="rect">
            <a:avLst/>
          </a:prstGeom>
        </p:spPr>
        <p:txBody>
          <a:bodyPr anchor="t" rtlCol="false" tIns="0" lIns="0" bIns="0" rIns="0">
            <a:spAutoFit/>
          </a:bodyPr>
          <a:lstStyle/>
          <a:p>
            <a:pPr>
              <a:lnSpc>
                <a:spcPts val="8819"/>
              </a:lnSpc>
            </a:pPr>
            <a:r>
              <a:rPr lang="en-US" sz="6299">
                <a:solidFill>
                  <a:srgbClr val="F7A10D"/>
                </a:solidFill>
                <a:latin typeface="Saifah Font TH"/>
              </a:rPr>
              <a:t>Pembuatan Animasi</a:t>
            </a:r>
          </a:p>
        </p:txBody>
      </p:sp>
      <p:sp>
        <p:nvSpPr>
          <p:cNvPr name="TextBox 20" id="20"/>
          <p:cNvSpPr txBox="true"/>
          <p:nvPr/>
        </p:nvSpPr>
        <p:spPr>
          <a:xfrm rot="0">
            <a:off x="10432586" y="1316377"/>
            <a:ext cx="6826714" cy="644871"/>
          </a:xfrm>
          <a:prstGeom prst="rect">
            <a:avLst/>
          </a:prstGeom>
        </p:spPr>
        <p:txBody>
          <a:bodyPr anchor="t" rtlCol="false" tIns="0" lIns="0" bIns="0" rIns="0">
            <a:spAutoFit/>
          </a:bodyPr>
          <a:lstStyle/>
          <a:p>
            <a:pPr>
              <a:lnSpc>
                <a:spcPts val="5151"/>
              </a:lnSpc>
            </a:pPr>
            <a:r>
              <a:rPr lang="en-US" sz="3962">
                <a:solidFill>
                  <a:srgbClr val="2F4749"/>
                </a:solidFill>
                <a:latin typeface="Gagalin"/>
              </a:rPr>
              <a:t>Meningkatkan Minat Animasi</a:t>
            </a:r>
          </a:p>
        </p:txBody>
      </p:sp>
      <p:sp>
        <p:nvSpPr>
          <p:cNvPr name="TextBox 21" id="21"/>
          <p:cNvSpPr txBox="true"/>
          <p:nvPr/>
        </p:nvSpPr>
        <p:spPr>
          <a:xfrm rot="0">
            <a:off x="10432586" y="2042350"/>
            <a:ext cx="7576538" cy="1535866"/>
          </a:xfrm>
          <a:prstGeom prst="rect">
            <a:avLst/>
          </a:prstGeom>
        </p:spPr>
        <p:txBody>
          <a:bodyPr anchor="t" rtlCol="false" tIns="0" lIns="0" bIns="0" rIns="0">
            <a:spAutoFit/>
          </a:bodyPr>
          <a:lstStyle/>
          <a:p>
            <a:pPr>
              <a:lnSpc>
                <a:spcPts val="4060"/>
              </a:lnSpc>
            </a:pPr>
            <a:r>
              <a:rPr lang="en-US" sz="2900">
                <a:solidFill>
                  <a:srgbClr val="020202"/>
                </a:solidFill>
                <a:latin typeface="Josefin Sans"/>
              </a:rPr>
              <a:t>menjadikan animasi ini sebagai hiburan untuk meningkatkan minat dalam membuat animasi di p5.js</a:t>
            </a:r>
          </a:p>
        </p:txBody>
      </p:sp>
      <p:sp>
        <p:nvSpPr>
          <p:cNvPr name="TextBox 22" id="22"/>
          <p:cNvSpPr txBox="true"/>
          <p:nvPr/>
        </p:nvSpPr>
        <p:spPr>
          <a:xfrm rot="0">
            <a:off x="10432586" y="3856614"/>
            <a:ext cx="6826714" cy="644871"/>
          </a:xfrm>
          <a:prstGeom prst="rect">
            <a:avLst/>
          </a:prstGeom>
        </p:spPr>
        <p:txBody>
          <a:bodyPr anchor="t" rtlCol="false" tIns="0" lIns="0" bIns="0" rIns="0">
            <a:spAutoFit/>
          </a:bodyPr>
          <a:lstStyle/>
          <a:p>
            <a:pPr>
              <a:lnSpc>
                <a:spcPts val="5151"/>
              </a:lnSpc>
            </a:pPr>
            <a:r>
              <a:rPr lang="en-US" sz="3962">
                <a:solidFill>
                  <a:srgbClr val="2F4749"/>
                </a:solidFill>
                <a:latin typeface="Gagalin"/>
              </a:rPr>
              <a:t>media yang efektif </a:t>
            </a:r>
          </a:p>
        </p:txBody>
      </p:sp>
      <p:sp>
        <p:nvSpPr>
          <p:cNvPr name="TextBox 23" id="23"/>
          <p:cNvSpPr txBox="true"/>
          <p:nvPr/>
        </p:nvSpPr>
        <p:spPr>
          <a:xfrm rot="0">
            <a:off x="10432586" y="4582586"/>
            <a:ext cx="7576538" cy="2564434"/>
          </a:xfrm>
          <a:prstGeom prst="rect">
            <a:avLst/>
          </a:prstGeom>
        </p:spPr>
        <p:txBody>
          <a:bodyPr anchor="t" rtlCol="false" tIns="0" lIns="0" bIns="0" rIns="0">
            <a:spAutoFit/>
          </a:bodyPr>
          <a:lstStyle/>
          <a:p>
            <a:pPr>
              <a:lnSpc>
                <a:spcPts val="4060"/>
              </a:lnSpc>
            </a:pPr>
            <a:r>
              <a:rPr lang="en-US" sz="2900">
                <a:solidFill>
                  <a:srgbClr val="020202"/>
                </a:solidFill>
                <a:latin typeface="Josefin Sans"/>
              </a:rPr>
              <a:t>Animasi ini dapat menjadi media yang efektif untuk menyampaikan pesan dan menghadirkan pengalaman visual yang menarik terkait dengan kapal berlayar dan dunia kelautan.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486845">
            <a:off x="-6294181" y="3690017"/>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grpSp>
        <p:nvGrpSpPr>
          <p:cNvPr name="Group 3" id="3"/>
          <p:cNvGrpSpPr>
            <a:grpSpLocks noChangeAspect="true"/>
          </p:cNvGrpSpPr>
          <p:nvPr/>
        </p:nvGrpSpPr>
        <p:grpSpPr>
          <a:xfrm rot="-147486">
            <a:off x="1075950" y="3931832"/>
            <a:ext cx="2251665" cy="2251665"/>
            <a:chOff x="0" y="0"/>
            <a:chExt cx="6350000" cy="6350000"/>
          </a:xfrm>
        </p:grpSpPr>
        <p:sp>
          <p:nvSpPr>
            <p:cNvPr name="Freeform 4" id="4"/>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3"/>
              <a:stretch>
                <a:fillRect l="-24976" t="0" r="-24976" b="0"/>
              </a:stretch>
            </a:blipFill>
          </p:spPr>
        </p:sp>
        <p:sp>
          <p:nvSpPr>
            <p:cNvPr name="Freeform 5" id="5"/>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grpSp>
        <p:nvGrpSpPr>
          <p:cNvPr name="Group 6" id="6"/>
          <p:cNvGrpSpPr>
            <a:grpSpLocks noChangeAspect="true"/>
          </p:cNvGrpSpPr>
          <p:nvPr/>
        </p:nvGrpSpPr>
        <p:grpSpPr>
          <a:xfrm rot="119136">
            <a:off x="9717534" y="4431634"/>
            <a:ext cx="2251665" cy="2251665"/>
            <a:chOff x="0" y="0"/>
            <a:chExt cx="6350000" cy="6350000"/>
          </a:xfrm>
        </p:grpSpPr>
        <p:sp>
          <p:nvSpPr>
            <p:cNvPr name="Freeform 7" id="7"/>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4"/>
              <a:stretch>
                <a:fillRect l="-57913" t="0" r="-57913" b="0"/>
              </a:stretch>
            </a:blipFill>
          </p:spPr>
        </p:sp>
        <p:sp>
          <p:nvSpPr>
            <p:cNvPr name="Freeform 8" id="8"/>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sp>
        <p:nvSpPr>
          <p:cNvPr name="TextBox 9" id="9"/>
          <p:cNvSpPr txBox="true"/>
          <p:nvPr/>
        </p:nvSpPr>
        <p:spPr>
          <a:xfrm rot="0">
            <a:off x="3735341" y="3603541"/>
            <a:ext cx="6625451" cy="503901"/>
          </a:xfrm>
          <a:prstGeom prst="rect">
            <a:avLst/>
          </a:prstGeom>
        </p:spPr>
        <p:txBody>
          <a:bodyPr anchor="t" rtlCol="false" tIns="0" lIns="0" bIns="0" rIns="0">
            <a:spAutoFit/>
          </a:bodyPr>
          <a:lstStyle/>
          <a:p>
            <a:pPr>
              <a:lnSpc>
                <a:spcPts val="3981"/>
              </a:lnSpc>
            </a:pPr>
            <a:r>
              <a:rPr lang="en-US" sz="3062">
                <a:solidFill>
                  <a:srgbClr val="FFFFFF"/>
                </a:solidFill>
                <a:latin typeface="Gagalin"/>
              </a:rPr>
              <a:t>Menginspirasi dan Menghibur</a:t>
            </a:r>
          </a:p>
        </p:txBody>
      </p:sp>
      <p:sp>
        <p:nvSpPr>
          <p:cNvPr name="TextBox 10" id="10"/>
          <p:cNvSpPr txBox="true"/>
          <p:nvPr/>
        </p:nvSpPr>
        <p:spPr>
          <a:xfrm rot="0">
            <a:off x="12356373" y="4355202"/>
            <a:ext cx="5429211" cy="971830"/>
          </a:xfrm>
          <a:prstGeom prst="rect">
            <a:avLst/>
          </a:prstGeom>
        </p:spPr>
        <p:txBody>
          <a:bodyPr anchor="t" rtlCol="false" tIns="0" lIns="0" bIns="0" rIns="0">
            <a:spAutoFit/>
          </a:bodyPr>
          <a:lstStyle/>
          <a:p>
            <a:pPr>
              <a:lnSpc>
                <a:spcPts val="3851"/>
              </a:lnSpc>
            </a:pPr>
            <a:r>
              <a:rPr lang="en-US" sz="2962">
                <a:solidFill>
                  <a:srgbClr val="FFFFFF"/>
                </a:solidFill>
                <a:latin typeface="Gagalin"/>
              </a:rPr>
              <a:t>Ekspresi Kreativitas dan Imajinasi</a:t>
            </a:r>
          </a:p>
        </p:txBody>
      </p:sp>
      <p:grpSp>
        <p:nvGrpSpPr>
          <p:cNvPr name="Group 11" id="11"/>
          <p:cNvGrpSpPr>
            <a:grpSpLocks noChangeAspect="true"/>
          </p:cNvGrpSpPr>
          <p:nvPr/>
        </p:nvGrpSpPr>
        <p:grpSpPr>
          <a:xfrm rot="-147486">
            <a:off x="1641566" y="7072291"/>
            <a:ext cx="2251665" cy="2251665"/>
            <a:chOff x="0" y="0"/>
            <a:chExt cx="6350000" cy="6350000"/>
          </a:xfrm>
        </p:grpSpPr>
        <p:sp>
          <p:nvSpPr>
            <p:cNvPr name="Freeform 12" id="12"/>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5"/>
              <a:stretch>
                <a:fillRect l="0" t="-24418" r="0" b="-24418"/>
              </a:stretch>
            </a:blipFill>
          </p:spPr>
        </p:sp>
        <p:sp>
          <p:nvSpPr>
            <p:cNvPr name="Freeform 13" id="13"/>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sp>
        <p:nvSpPr>
          <p:cNvPr name="Freeform 14" id="14"/>
          <p:cNvSpPr/>
          <p:nvPr/>
        </p:nvSpPr>
        <p:spPr>
          <a:xfrm flipH="false" flipV="false" rot="553292">
            <a:off x="14878520" y="484771"/>
            <a:ext cx="4121072" cy="2428020"/>
          </a:xfrm>
          <a:custGeom>
            <a:avLst/>
            <a:gdLst/>
            <a:ahLst/>
            <a:cxnLst/>
            <a:rect r="r" b="b" t="t" l="l"/>
            <a:pathLst>
              <a:path h="2428020" w="4121072">
                <a:moveTo>
                  <a:pt x="0" y="0"/>
                </a:moveTo>
                <a:lnTo>
                  <a:pt x="4121073" y="0"/>
                </a:lnTo>
                <a:lnTo>
                  <a:pt x="4121073" y="2428020"/>
                </a:lnTo>
                <a:lnTo>
                  <a:pt x="0" y="24280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536711" y="8412832"/>
            <a:ext cx="2115209" cy="1478954"/>
          </a:xfrm>
          <a:custGeom>
            <a:avLst/>
            <a:gdLst/>
            <a:ahLst/>
            <a:cxnLst/>
            <a:rect r="r" b="b" t="t" l="l"/>
            <a:pathLst>
              <a:path h="1478954" w="2115209">
                <a:moveTo>
                  <a:pt x="0" y="0"/>
                </a:moveTo>
                <a:lnTo>
                  <a:pt x="2115209" y="0"/>
                </a:lnTo>
                <a:lnTo>
                  <a:pt x="2115209" y="1478954"/>
                </a:lnTo>
                <a:lnTo>
                  <a:pt x="0" y="14789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5680881" y="8198123"/>
            <a:ext cx="2696369" cy="2814047"/>
          </a:xfrm>
          <a:custGeom>
            <a:avLst/>
            <a:gdLst/>
            <a:ahLst/>
            <a:cxnLst/>
            <a:rect r="r" b="b" t="t" l="l"/>
            <a:pathLst>
              <a:path h="2814047" w="2696369">
                <a:moveTo>
                  <a:pt x="0" y="0"/>
                </a:moveTo>
                <a:lnTo>
                  <a:pt x="2696369" y="0"/>
                </a:lnTo>
                <a:lnTo>
                  <a:pt x="2696369" y="2814047"/>
                </a:lnTo>
                <a:lnTo>
                  <a:pt x="0" y="28140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true" flipV="false" rot="0">
            <a:off x="536711" y="-302001"/>
            <a:ext cx="2696369" cy="2814047"/>
          </a:xfrm>
          <a:custGeom>
            <a:avLst/>
            <a:gdLst/>
            <a:ahLst/>
            <a:cxnLst/>
            <a:rect r="r" b="b" t="t" l="l"/>
            <a:pathLst>
              <a:path h="2814047" w="2696369">
                <a:moveTo>
                  <a:pt x="2696369" y="0"/>
                </a:moveTo>
                <a:lnTo>
                  <a:pt x="0" y="0"/>
                </a:lnTo>
                <a:lnTo>
                  <a:pt x="0" y="2814046"/>
                </a:lnTo>
                <a:lnTo>
                  <a:pt x="2696369" y="2814046"/>
                </a:lnTo>
                <a:lnTo>
                  <a:pt x="269636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2290714" y="895433"/>
            <a:ext cx="13706571" cy="1139426"/>
          </a:xfrm>
          <a:prstGeom prst="rect">
            <a:avLst/>
          </a:prstGeom>
        </p:spPr>
        <p:txBody>
          <a:bodyPr anchor="t" rtlCol="false" tIns="0" lIns="0" bIns="0" rIns="0">
            <a:spAutoFit/>
          </a:bodyPr>
          <a:lstStyle/>
          <a:p>
            <a:pPr algn="ctr">
              <a:lnSpc>
                <a:spcPts val="9130"/>
              </a:lnSpc>
            </a:pPr>
            <a:r>
              <a:rPr lang="en-US" sz="7023">
                <a:solidFill>
                  <a:srgbClr val="1B2C2E"/>
                </a:solidFill>
                <a:latin typeface="Gagalin"/>
              </a:rPr>
              <a:t>MANFAAT</a:t>
            </a:r>
          </a:p>
        </p:txBody>
      </p:sp>
      <p:sp>
        <p:nvSpPr>
          <p:cNvPr name="TextBox 19" id="19"/>
          <p:cNvSpPr txBox="true"/>
          <p:nvPr/>
        </p:nvSpPr>
        <p:spPr>
          <a:xfrm rot="0">
            <a:off x="5272785" y="1911034"/>
            <a:ext cx="7704330" cy="1078198"/>
          </a:xfrm>
          <a:prstGeom prst="rect">
            <a:avLst/>
          </a:prstGeom>
        </p:spPr>
        <p:txBody>
          <a:bodyPr anchor="t" rtlCol="false" tIns="0" lIns="0" bIns="0" rIns="0">
            <a:spAutoFit/>
          </a:bodyPr>
          <a:lstStyle/>
          <a:p>
            <a:pPr algn="ctr">
              <a:lnSpc>
                <a:spcPts val="8819"/>
              </a:lnSpc>
            </a:pPr>
            <a:r>
              <a:rPr lang="en-US" sz="6299">
                <a:solidFill>
                  <a:srgbClr val="FFFFFF"/>
                </a:solidFill>
                <a:latin typeface="Saifah Font TH"/>
              </a:rPr>
              <a:t>pEMBUATAN aNIMASI</a:t>
            </a:r>
          </a:p>
        </p:txBody>
      </p:sp>
      <p:sp>
        <p:nvSpPr>
          <p:cNvPr name="TextBox 20" id="20"/>
          <p:cNvSpPr txBox="true"/>
          <p:nvPr/>
        </p:nvSpPr>
        <p:spPr>
          <a:xfrm rot="0">
            <a:off x="3735341" y="4231377"/>
            <a:ext cx="5253500" cy="1893570"/>
          </a:xfrm>
          <a:prstGeom prst="rect">
            <a:avLst/>
          </a:prstGeom>
        </p:spPr>
        <p:txBody>
          <a:bodyPr anchor="t" rtlCol="false" tIns="0" lIns="0" bIns="0" rIns="0">
            <a:spAutoFit/>
          </a:bodyPr>
          <a:lstStyle/>
          <a:p>
            <a:pPr>
              <a:lnSpc>
                <a:spcPts val="3780"/>
              </a:lnSpc>
            </a:pPr>
            <a:r>
              <a:rPr lang="en-US" sz="2700">
                <a:solidFill>
                  <a:srgbClr val="020202"/>
                </a:solidFill>
                <a:latin typeface="Josefin Sans"/>
              </a:rPr>
              <a:t>Animasi kapal berlayar dapat menjadi sumber inspirasi bagi banyak orang, terutama para penggemar pelayaran, kelautan</a:t>
            </a:r>
          </a:p>
        </p:txBody>
      </p:sp>
      <p:sp>
        <p:nvSpPr>
          <p:cNvPr name="TextBox 21" id="21"/>
          <p:cNvSpPr txBox="true"/>
          <p:nvPr/>
        </p:nvSpPr>
        <p:spPr>
          <a:xfrm rot="0">
            <a:off x="12431316" y="5413970"/>
            <a:ext cx="5354269" cy="2369820"/>
          </a:xfrm>
          <a:prstGeom prst="rect">
            <a:avLst/>
          </a:prstGeom>
        </p:spPr>
        <p:txBody>
          <a:bodyPr anchor="t" rtlCol="false" tIns="0" lIns="0" bIns="0" rIns="0">
            <a:spAutoFit/>
          </a:bodyPr>
          <a:lstStyle/>
          <a:p>
            <a:pPr>
              <a:lnSpc>
                <a:spcPts val="3780"/>
              </a:lnSpc>
            </a:pPr>
            <a:r>
              <a:rPr lang="en-US" sz="2700">
                <a:solidFill>
                  <a:srgbClr val="020202"/>
                </a:solidFill>
                <a:latin typeface="Josefin Sans"/>
              </a:rPr>
              <a:t>embuatan animasi kapal berlayar memberikan kesempatan bagi animator dan seniman untuk mengekspresikan kreativitas dan imajinasi mereka</a:t>
            </a:r>
          </a:p>
        </p:txBody>
      </p:sp>
      <p:sp>
        <p:nvSpPr>
          <p:cNvPr name="TextBox 22" id="22"/>
          <p:cNvSpPr txBox="true"/>
          <p:nvPr/>
        </p:nvSpPr>
        <p:spPr>
          <a:xfrm rot="0">
            <a:off x="4575142" y="6816208"/>
            <a:ext cx="4945849" cy="1292439"/>
          </a:xfrm>
          <a:prstGeom prst="rect">
            <a:avLst/>
          </a:prstGeom>
        </p:spPr>
        <p:txBody>
          <a:bodyPr anchor="t" rtlCol="false" tIns="0" lIns="0" bIns="0" rIns="0">
            <a:spAutoFit/>
          </a:bodyPr>
          <a:lstStyle/>
          <a:p>
            <a:pPr>
              <a:lnSpc>
                <a:spcPts val="5151"/>
              </a:lnSpc>
            </a:pPr>
            <a:r>
              <a:rPr lang="en-US" sz="3962">
                <a:solidFill>
                  <a:srgbClr val="FFFFFF"/>
                </a:solidFill>
                <a:latin typeface="Gagalin"/>
              </a:rPr>
              <a:t>Hiburan dan Daya Tarik Visual</a:t>
            </a:r>
          </a:p>
        </p:txBody>
      </p:sp>
      <p:sp>
        <p:nvSpPr>
          <p:cNvPr name="TextBox 23" id="23"/>
          <p:cNvSpPr txBox="true"/>
          <p:nvPr/>
        </p:nvSpPr>
        <p:spPr>
          <a:xfrm rot="0">
            <a:off x="4575142" y="8299147"/>
            <a:ext cx="5711687" cy="1417320"/>
          </a:xfrm>
          <a:prstGeom prst="rect">
            <a:avLst/>
          </a:prstGeom>
        </p:spPr>
        <p:txBody>
          <a:bodyPr anchor="t" rtlCol="false" tIns="0" lIns="0" bIns="0" rIns="0">
            <a:spAutoFit/>
          </a:bodyPr>
          <a:lstStyle/>
          <a:p>
            <a:pPr>
              <a:lnSpc>
                <a:spcPts val="3780"/>
              </a:lnSpc>
            </a:pPr>
            <a:r>
              <a:rPr lang="en-US" sz="2700">
                <a:solidFill>
                  <a:srgbClr val="020202"/>
                </a:solidFill>
                <a:latin typeface="Josefin Sans"/>
              </a:rPr>
              <a:t> Animasi kapal berlayar dapat memberikan hiburan visual yang menarik bagi penonton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1EFE7"/>
        </a:solidFill>
      </p:bgPr>
    </p:bg>
    <p:spTree>
      <p:nvGrpSpPr>
        <p:cNvPr id="1" name=""/>
        <p:cNvGrpSpPr/>
        <p:nvPr/>
      </p:nvGrpSpPr>
      <p:grpSpPr>
        <a:xfrm>
          <a:off x="0" y="0"/>
          <a:ext cx="0" cy="0"/>
          <a:chOff x="0" y="0"/>
          <a:chExt cx="0" cy="0"/>
        </a:xfrm>
      </p:grpSpPr>
      <p:sp>
        <p:nvSpPr>
          <p:cNvPr name="Freeform 2" id="2"/>
          <p:cNvSpPr/>
          <p:nvPr/>
        </p:nvSpPr>
        <p:spPr>
          <a:xfrm flipH="false" flipV="false" rot="7229507">
            <a:off x="-6056521" y="-893564"/>
            <a:ext cx="13972872" cy="5201014"/>
          </a:xfrm>
          <a:custGeom>
            <a:avLst/>
            <a:gdLst/>
            <a:ahLst/>
            <a:cxnLst/>
            <a:rect r="r" b="b" t="t" l="l"/>
            <a:pathLst>
              <a:path h="5201014" w="13972872">
                <a:moveTo>
                  <a:pt x="0" y="0"/>
                </a:moveTo>
                <a:lnTo>
                  <a:pt x="13972873" y="0"/>
                </a:lnTo>
                <a:lnTo>
                  <a:pt x="13972873" y="5201013"/>
                </a:lnTo>
                <a:lnTo>
                  <a:pt x="0" y="5201013"/>
                </a:lnTo>
                <a:lnTo>
                  <a:pt x="0" y="0"/>
                </a:lnTo>
                <a:close/>
              </a:path>
            </a:pathLst>
          </a:custGeom>
          <a:blipFill>
            <a:blip r:embed="rId2"/>
            <a:stretch>
              <a:fillRect l="0" t="0" r="0" b="0"/>
            </a:stretch>
          </a:blipFill>
        </p:spPr>
      </p:sp>
      <p:sp>
        <p:nvSpPr>
          <p:cNvPr name="Freeform 3" id="3"/>
          <p:cNvSpPr/>
          <p:nvPr/>
        </p:nvSpPr>
        <p:spPr>
          <a:xfrm flipH="false" flipV="false" rot="0">
            <a:off x="14945058" y="7377316"/>
            <a:ext cx="3709699" cy="2909684"/>
          </a:xfrm>
          <a:custGeom>
            <a:avLst/>
            <a:gdLst/>
            <a:ahLst/>
            <a:cxnLst/>
            <a:rect r="r" b="b" t="t" l="l"/>
            <a:pathLst>
              <a:path h="2909684" w="3709699">
                <a:moveTo>
                  <a:pt x="0" y="0"/>
                </a:moveTo>
                <a:lnTo>
                  <a:pt x="3709699" y="0"/>
                </a:lnTo>
                <a:lnTo>
                  <a:pt x="3709699" y="2909684"/>
                </a:lnTo>
                <a:lnTo>
                  <a:pt x="0" y="2909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17809">
            <a:off x="484828" y="855393"/>
            <a:ext cx="1895243" cy="2657505"/>
          </a:xfrm>
          <a:custGeom>
            <a:avLst/>
            <a:gdLst/>
            <a:ahLst/>
            <a:cxnLst/>
            <a:rect r="r" b="b" t="t" l="l"/>
            <a:pathLst>
              <a:path h="2657505" w="1895243">
                <a:moveTo>
                  <a:pt x="0" y="0"/>
                </a:moveTo>
                <a:lnTo>
                  <a:pt x="1895243" y="0"/>
                </a:lnTo>
                <a:lnTo>
                  <a:pt x="1895243" y="2657505"/>
                </a:lnTo>
                <a:lnTo>
                  <a:pt x="0" y="26575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649634">
            <a:off x="15053698" y="-335839"/>
            <a:ext cx="2922597" cy="1961793"/>
          </a:xfrm>
          <a:custGeom>
            <a:avLst/>
            <a:gdLst/>
            <a:ahLst/>
            <a:cxnLst/>
            <a:rect r="r" b="b" t="t" l="l"/>
            <a:pathLst>
              <a:path h="1961793" w="2922597">
                <a:moveTo>
                  <a:pt x="0" y="0"/>
                </a:moveTo>
                <a:lnTo>
                  <a:pt x="2922597" y="0"/>
                </a:lnTo>
                <a:lnTo>
                  <a:pt x="2922597" y="1961794"/>
                </a:lnTo>
                <a:lnTo>
                  <a:pt x="0" y="19617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483546">
            <a:off x="-27404" y="8701090"/>
            <a:ext cx="2922597" cy="1961793"/>
          </a:xfrm>
          <a:custGeom>
            <a:avLst/>
            <a:gdLst/>
            <a:ahLst/>
            <a:cxnLst/>
            <a:rect r="r" b="b" t="t" l="l"/>
            <a:pathLst>
              <a:path h="1961793" w="2922597">
                <a:moveTo>
                  <a:pt x="0" y="0"/>
                </a:moveTo>
                <a:lnTo>
                  <a:pt x="2922597" y="0"/>
                </a:lnTo>
                <a:lnTo>
                  <a:pt x="2922597" y="1961793"/>
                </a:lnTo>
                <a:lnTo>
                  <a:pt x="0" y="19617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568729" y="2691978"/>
            <a:ext cx="8010318" cy="676128"/>
          </a:xfrm>
          <a:prstGeom prst="rect">
            <a:avLst/>
          </a:prstGeom>
        </p:spPr>
        <p:txBody>
          <a:bodyPr anchor="t" rtlCol="false" tIns="0" lIns="0" bIns="0" rIns="0">
            <a:spAutoFit/>
          </a:bodyPr>
          <a:lstStyle/>
          <a:p>
            <a:pPr>
              <a:lnSpc>
                <a:spcPts val="5479"/>
              </a:lnSpc>
            </a:pPr>
            <a:r>
              <a:rPr lang="en-US" sz="4214">
                <a:solidFill>
                  <a:srgbClr val="2F4749"/>
                </a:solidFill>
                <a:latin typeface="Gagalin"/>
              </a:rPr>
              <a:t>KOMPONEN OBJECK</a:t>
            </a:r>
          </a:p>
        </p:txBody>
      </p:sp>
      <p:sp>
        <p:nvSpPr>
          <p:cNvPr name="TextBox 8" id="8"/>
          <p:cNvSpPr txBox="true"/>
          <p:nvPr/>
        </p:nvSpPr>
        <p:spPr>
          <a:xfrm rot="0">
            <a:off x="2568729" y="1281399"/>
            <a:ext cx="9068037" cy="1078198"/>
          </a:xfrm>
          <a:prstGeom prst="rect">
            <a:avLst/>
          </a:prstGeom>
        </p:spPr>
        <p:txBody>
          <a:bodyPr anchor="t" rtlCol="false" tIns="0" lIns="0" bIns="0" rIns="0">
            <a:spAutoFit/>
          </a:bodyPr>
          <a:lstStyle/>
          <a:p>
            <a:pPr>
              <a:lnSpc>
                <a:spcPts val="8819"/>
              </a:lnSpc>
            </a:pPr>
            <a:r>
              <a:rPr lang="en-US" sz="6299">
                <a:solidFill>
                  <a:srgbClr val="F7A10D"/>
                </a:solidFill>
                <a:latin typeface="Saifah Font TH"/>
              </a:rPr>
              <a:t>ANIMASI</a:t>
            </a:r>
          </a:p>
        </p:txBody>
      </p:sp>
      <p:sp>
        <p:nvSpPr>
          <p:cNvPr name="TextBox 9" id="9"/>
          <p:cNvSpPr txBox="true"/>
          <p:nvPr/>
        </p:nvSpPr>
        <p:spPr>
          <a:xfrm rot="0">
            <a:off x="2568729" y="3350061"/>
            <a:ext cx="9529776" cy="1590377"/>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20202"/>
                </a:solidFill>
                <a:latin typeface="Josefin Sans"/>
              </a:rPr>
              <a:t>Matahari (Sun) </a:t>
            </a:r>
          </a:p>
          <a:p>
            <a:pPr marL="647702" indent="-323851" lvl="1">
              <a:lnSpc>
                <a:spcPts val="4200"/>
              </a:lnSpc>
              <a:buFont typeface="Arial"/>
              <a:buChar char="•"/>
            </a:pPr>
            <a:r>
              <a:rPr lang="en-US" sz="3000">
                <a:solidFill>
                  <a:srgbClr val="020202"/>
                </a:solidFill>
                <a:latin typeface="Josefin Sans"/>
              </a:rPr>
              <a:t>Ombak (Waves) </a:t>
            </a:r>
          </a:p>
          <a:p>
            <a:pPr marL="647702" indent="-323851" lvl="1">
              <a:lnSpc>
                <a:spcPts val="4200"/>
              </a:lnSpc>
              <a:buFont typeface="Arial"/>
              <a:buChar char="•"/>
            </a:pPr>
            <a:r>
              <a:rPr lang="en-US" sz="3000">
                <a:solidFill>
                  <a:srgbClr val="020202"/>
                </a:solidFill>
                <a:latin typeface="Josefin Sans"/>
              </a:rPr>
              <a:t>Kapal (Boat) </a:t>
            </a:r>
          </a:p>
        </p:txBody>
      </p:sp>
      <p:sp>
        <p:nvSpPr>
          <p:cNvPr name="TextBox 10" id="10"/>
          <p:cNvSpPr txBox="true"/>
          <p:nvPr/>
        </p:nvSpPr>
        <p:spPr>
          <a:xfrm rot="0">
            <a:off x="2568729" y="7130709"/>
            <a:ext cx="6575271" cy="677227"/>
          </a:xfrm>
          <a:prstGeom prst="rect">
            <a:avLst/>
          </a:prstGeom>
        </p:spPr>
        <p:txBody>
          <a:bodyPr anchor="t" rtlCol="false" tIns="0" lIns="0" bIns="0" rIns="0">
            <a:spAutoFit/>
          </a:bodyPr>
          <a:lstStyle/>
          <a:p>
            <a:pPr>
              <a:lnSpc>
                <a:spcPts val="5406"/>
              </a:lnSpc>
            </a:pPr>
            <a:r>
              <a:rPr lang="en-US" sz="4159">
                <a:solidFill>
                  <a:srgbClr val="2F4749"/>
                </a:solidFill>
                <a:latin typeface="Gagalin"/>
              </a:rPr>
              <a:t>ANIMASI BERGERAK</a:t>
            </a:r>
          </a:p>
        </p:txBody>
      </p:sp>
      <p:sp>
        <p:nvSpPr>
          <p:cNvPr name="TextBox 11" id="11"/>
          <p:cNvSpPr txBox="true"/>
          <p:nvPr/>
        </p:nvSpPr>
        <p:spPr>
          <a:xfrm rot="0">
            <a:off x="10579047" y="1212166"/>
            <a:ext cx="5877947" cy="600931"/>
          </a:xfrm>
          <a:prstGeom prst="rect">
            <a:avLst/>
          </a:prstGeom>
        </p:spPr>
        <p:txBody>
          <a:bodyPr anchor="t" rtlCol="false" tIns="0" lIns="0" bIns="0" rIns="0">
            <a:spAutoFit/>
          </a:bodyPr>
          <a:lstStyle/>
          <a:p>
            <a:pPr>
              <a:lnSpc>
                <a:spcPts val="4833"/>
              </a:lnSpc>
            </a:pPr>
            <a:r>
              <a:rPr lang="en-US" sz="3718">
                <a:solidFill>
                  <a:srgbClr val="2F4749"/>
                </a:solidFill>
                <a:latin typeface="Gagalin"/>
              </a:rPr>
              <a:t>DURASI ANIMASI</a:t>
            </a:r>
          </a:p>
        </p:txBody>
      </p:sp>
      <p:sp>
        <p:nvSpPr>
          <p:cNvPr name="TextBox 12" id="12"/>
          <p:cNvSpPr txBox="true"/>
          <p:nvPr/>
        </p:nvSpPr>
        <p:spPr>
          <a:xfrm rot="0">
            <a:off x="10452321" y="3396681"/>
            <a:ext cx="5877947" cy="600931"/>
          </a:xfrm>
          <a:prstGeom prst="rect">
            <a:avLst/>
          </a:prstGeom>
        </p:spPr>
        <p:txBody>
          <a:bodyPr anchor="t" rtlCol="false" tIns="0" lIns="0" bIns="0" rIns="0">
            <a:spAutoFit/>
          </a:bodyPr>
          <a:lstStyle/>
          <a:p>
            <a:pPr>
              <a:lnSpc>
                <a:spcPts val="4833"/>
              </a:lnSpc>
            </a:pPr>
            <a:r>
              <a:rPr lang="en-US" sz="3718">
                <a:solidFill>
                  <a:srgbClr val="2F4749"/>
                </a:solidFill>
                <a:latin typeface="Gagalin"/>
              </a:rPr>
              <a:t>FUNGSI</a:t>
            </a:r>
          </a:p>
        </p:txBody>
      </p:sp>
      <p:sp>
        <p:nvSpPr>
          <p:cNvPr name="TextBox 13" id="13"/>
          <p:cNvSpPr txBox="true"/>
          <p:nvPr/>
        </p:nvSpPr>
        <p:spPr>
          <a:xfrm rot="0">
            <a:off x="2568729" y="5095875"/>
            <a:ext cx="6338948" cy="654598"/>
          </a:xfrm>
          <a:prstGeom prst="rect">
            <a:avLst/>
          </a:prstGeom>
        </p:spPr>
        <p:txBody>
          <a:bodyPr anchor="t" rtlCol="false" tIns="0" lIns="0" bIns="0" rIns="0">
            <a:spAutoFit/>
          </a:bodyPr>
          <a:lstStyle/>
          <a:p>
            <a:pPr>
              <a:lnSpc>
                <a:spcPts val="5212"/>
              </a:lnSpc>
            </a:pPr>
            <a:r>
              <a:rPr lang="en-US" sz="4009">
                <a:solidFill>
                  <a:srgbClr val="2F4749"/>
                </a:solidFill>
                <a:latin typeface="Gagalin"/>
              </a:rPr>
              <a:t> KONTROL</a:t>
            </a:r>
          </a:p>
        </p:txBody>
      </p:sp>
      <p:sp>
        <p:nvSpPr>
          <p:cNvPr name="TextBox 14" id="14"/>
          <p:cNvSpPr txBox="true"/>
          <p:nvPr/>
        </p:nvSpPr>
        <p:spPr>
          <a:xfrm rot="0">
            <a:off x="10452321" y="4111912"/>
            <a:ext cx="9529776" cy="372358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20202"/>
                </a:solidFill>
                <a:latin typeface="Josefin Sans"/>
              </a:rPr>
              <a:t>drawClouds()</a:t>
            </a:r>
          </a:p>
          <a:p>
            <a:pPr marL="647702" indent="-323851" lvl="1">
              <a:lnSpc>
                <a:spcPts val="4200"/>
              </a:lnSpc>
              <a:buFont typeface="Arial"/>
              <a:buChar char="•"/>
            </a:pPr>
            <a:r>
              <a:rPr lang="en-US" sz="3000">
                <a:solidFill>
                  <a:srgbClr val="020202"/>
                </a:solidFill>
                <a:latin typeface="Josefin Sans"/>
              </a:rPr>
              <a:t>drawCloudShape(x, y, size)</a:t>
            </a:r>
          </a:p>
          <a:p>
            <a:pPr marL="647702" indent="-323851" lvl="1">
              <a:lnSpc>
                <a:spcPts val="4200"/>
              </a:lnSpc>
              <a:buFont typeface="Arial"/>
              <a:buChar char="•"/>
            </a:pPr>
            <a:r>
              <a:rPr lang="en-US" sz="3000">
                <a:solidFill>
                  <a:srgbClr val="020202"/>
                </a:solidFill>
                <a:latin typeface="Josefin Sans"/>
              </a:rPr>
              <a:t>drawSun(): </a:t>
            </a:r>
          </a:p>
          <a:p>
            <a:pPr marL="647702" indent="-323851" lvl="1">
              <a:lnSpc>
                <a:spcPts val="4200"/>
              </a:lnSpc>
              <a:buFont typeface="Arial"/>
              <a:buChar char="•"/>
            </a:pPr>
            <a:r>
              <a:rPr lang="en-US" sz="3000">
                <a:solidFill>
                  <a:srgbClr val="020202"/>
                </a:solidFill>
                <a:latin typeface="Josefin Sans"/>
              </a:rPr>
              <a:t>colorTransition(): </a:t>
            </a:r>
          </a:p>
          <a:p>
            <a:pPr marL="647702" indent="-323851" lvl="1">
              <a:lnSpc>
                <a:spcPts val="4200"/>
              </a:lnSpc>
              <a:buFont typeface="Arial"/>
              <a:buChar char="•"/>
            </a:pPr>
            <a:r>
              <a:rPr lang="en-US" sz="3000">
                <a:solidFill>
                  <a:srgbClr val="020202"/>
                </a:solidFill>
                <a:latin typeface="Josefin Sans"/>
              </a:rPr>
              <a:t>drawWaves(): </a:t>
            </a:r>
          </a:p>
          <a:p>
            <a:pPr marL="647702" indent="-323851" lvl="1">
              <a:lnSpc>
                <a:spcPts val="4200"/>
              </a:lnSpc>
              <a:buFont typeface="Arial"/>
              <a:buChar char="•"/>
            </a:pPr>
            <a:r>
              <a:rPr lang="en-US" sz="3000">
                <a:solidFill>
                  <a:srgbClr val="020202"/>
                </a:solidFill>
                <a:latin typeface="Josefin Sans"/>
              </a:rPr>
              <a:t>updateWave(): </a:t>
            </a:r>
          </a:p>
          <a:p>
            <a:pPr marL="647702" indent="-323851" lvl="1">
              <a:lnSpc>
                <a:spcPts val="4200"/>
              </a:lnSpc>
              <a:buFont typeface="Arial"/>
              <a:buChar char="•"/>
            </a:pPr>
            <a:r>
              <a:rPr lang="en-US" sz="3000">
                <a:solidFill>
                  <a:srgbClr val="020202"/>
                </a:solidFill>
                <a:latin typeface="Josefin Sans"/>
              </a:rPr>
              <a:t>updateBoat(): </a:t>
            </a:r>
          </a:p>
        </p:txBody>
      </p:sp>
      <p:sp>
        <p:nvSpPr>
          <p:cNvPr name="TextBox 15" id="15"/>
          <p:cNvSpPr txBox="true"/>
          <p:nvPr/>
        </p:nvSpPr>
        <p:spPr>
          <a:xfrm rot="0">
            <a:off x="10452321" y="1992015"/>
            <a:ext cx="9529776" cy="1057076"/>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20202"/>
                </a:solidFill>
                <a:latin typeface="Josefin Sans"/>
              </a:rPr>
              <a:t>waveSpeed: </a:t>
            </a:r>
          </a:p>
          <a:p>
            <a:pPr marL="647702" indent="-323851" lvl="1">
              <a:lnSpc>
                <a:spcPts val="4200"/>
              </a:lnSpc>
              <a:buFont typeface="Arial"/>
              <a:buChar char="•"/>
            </a:pPr>
            <a:r>
              <a:rPr lang="en-US" sz="3000">
                <a:solidFill>
                  <a:srgbClr val="020202"/>
                </a:solidFill>
                <a:latin typeface="Josefin Sans"/>
              </a:rPr>
              <a:t>Posisi vertikal matahari (sunY)</a:t>
            </a:r>
          </a:p>
        </p:txBody>
      </p:sp>
      <p:sp>
        <p:nvSpPr>
          <p:cNvPr name="TextBox 16" id="16"/>
          <p:cNvSpPr txBox="true"/>
          <p:nvPr/>
        </p:nvSpPr>
        <p:spPr>
          <a:xfrm rot="0">
            <a:off x="2568729" y="5911707"/>
            <a:ext cx="6972693" cy="1057076"/>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20202"/>
                </a:solidFill>
                <a:latin typeface="Josefin Sans"/>
              </a:rPr>
              <a:t>Mengontrol pergerkan Kapal Dengan Fungsi UpdateBoot </a:t>
            </a:r>
          </a:p>
        </p:txBody>
      </p:sp>
      <p:sp>
        <p:nvSpPr>
          <p:cNvPr name="TextBox 17" id="17"/>
          <p:cNvSpPr txBox="true"/>
          <p:nvPr/>
        </p:nvSpPr>
        <p:spPr>
          <a:xfrm rot="0">
            <a:off x="2568729" y="7997417"/>
            <a:ext cx="9529776" cy="523776"/>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20202"/>
                </a:solidFill>
                <a:latin typeface="Josefin Sans"/>
              </a:rPr>
              <a:t>draw()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966466" y="5533359"/>
            <a:ext cx="11642546" cy="3706762"/>
          </a:xfrm>
          <a:custGeom>
            <a:avLst/>
            <a:gdLst/>
            <a:ahLst/>
            <a:cxnLst/>
            <a:rect r="r" b="b" t="t" l="l"/>
            <a:pathLst>
              <a:path h="3706762" w="11642546">
                <a:moveTo>
                  <a:pt x="0" y="0"/>
                </a:moveTo>
                <a:lnTo>
                  <a:pt x="11642546" y="0"/>
                </a:lnTo>
                <a:lnTo>
                  <a:pt x="11642546" y="3706763"/>
                </a:lnTo>
                <a:lnTo>
                  <a:pt x="0" y="3706763"/>
                </a:lnTo>
                <a:lnTo>
                  <a:pt x="0" y="0"/>
                </a:lnTo>
                <a:close/>
              </a:path>
            </a:pathLst>
          </a:custGeom>
          <a:blipFill>
            <a:blip r:embed="rId11"/>
            <a:stretch>
              <a:fillRect l="0" t="0" r="0" b="0"/>
            </a:stretch>
          </a:blipFill>
        </p:spPr>
      </p:sp>
      <p:sp>
        <p:nvSpPr>
          <p:cNvPr name="TextBox 9" id="9"/>
          <p:cNvSpPr txBox="true"/>
          <p:nvPr/>
        </p:nvSpPr>
        <p:spPr>
          <a:xfrm rot="0">
            <a:off x="2503528" y="224297"/>
            <a:ext cx="13280944" cy="1446880"/>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Source Code Komponen </a:t>
            </a:r>
          </a:p>
        </p:txBody>
      </p:sp>
      <p:sp>
        <p:nvSpPr>
          <p:cNvPr name="TextBox 10" id="10"/>
          <p:cNvSpPr txBox="true"/>
          <p:nvPr/>
        </p:nvSpPr>
        <p:spPr>
          <a:xfrm rot="0">
            <a:off x="2966466" y="1903677"/>
            <a:ext cx="11902180" cy="1082463"/>
          </a:xfrm>
          <a:prstGeom prst="rect">
            <a:avLst/>
          </a:prstGeom>
        </p:spPr>
        <p:txBody>
          <a:bodyPr anchor="t" rtlCol="false" tIns="0" lIns="0" bIns="0" rIns="0">
            <a:spAutoFit/>
          </a:bodyPr>
          <a:lstStyle/>
          <a:p>
            <a:pPr algn="ctr">
              <a:lnSpc>
                <a:spcPts val="8613"/>
              </a:lnSpc>
            </a:pPr>
            <a:r>
              <a:rPr lang="en-US" sz="6625">
                <a:solidFill>
                  <a:srgbClr val="1B2C2E"/>
                </a:solidFill>
                <a:latin typeface="Gagalin"/>
              </a:rPr>
              <a:t>KAPAL (BOAT) </a:t>
            </a:r>
          </a:p>
        </p:txBody>
      </p:sp>
      <p:sp>
        <p:nvSpPr>
          <p:cNvPr name="TextBox 11" id="11"/>
          <p:cNvSpPr txBox="true"/>
          <p:nvPr/>
        </p:nvSpPr>
        <p:spPr>
          <a:xfrm rot="0">
            <a:off x="2390259" y="3224265"/>
            <a:ext cx="11619289" cy="2656979"/>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20202"/>
                </a:solidFill>
                <a:latin typeface="Josefin Sans"/>
              </a:rPr>
              <a:t>Posisi Vertikal dan Horizontal (X dan Y) - (boatX, boatY)</a:t>
            </a:r>
          </a:p>
          <a:p>
            <a:pPr marL="647702" indent="-323851" lvl="1">
              <a:lnSpc>
                <a:spcPts val="4200"/>
              </a:lnSpc>
              <a:buFont typeface="Arial"/>
              <a:buChar char="•"/>
            </a:pPr>
            <a:r>
              <a:rPr lang="en-US" sz="3000">
                <a:solidFill>
                  <a:srgbClr val="020202"/>
                </a:solidFill>
                <a:latin typeface="Josefin Sans"/>
              </a:rPr>
              <a:t>Lebar dan Tinggi Kapal - boatWidth, boatHeight</a:t>
            </a:r>
          </a:p>
          <a:p>
            <a:pPr marL="647702" indent="-323851" lvl="1">
              <a:lnSpc>
                <a:spcPts val="4200"/>
              </a:lnSpc>
              <a:buFont typeface="Arial"/>
              <a:buChar char="•"/>
            </a:pPr>
            <a:r>
              <a:rPr lang="en-US" sz="3000">
                <a:solidFill>
                  <a:srgbClr val="020202"/>
                </a:solidFill>
                <a:latin typeface="Josefin Sans"/>
              </a:rPr>
              <a:t>Kecepatan Animasi Kapal - boatSpeed dan boatDirection (arah pergerakan)</a:t>
            </a:r>
          </a:p>
          <a:p>
            <a:pPr>
              <a:lnSpc>
                <a:spcPts val="4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52324" y="4640966"/>
            <a:ext cx="20808818" cy="7163938"/>
          </a:xfrm>
          <a:custGeom>
            <a:avLst/>
            <a:gdLst/>
            <a:ahLst/>
            <a:cxnLst/>
            <a:rect r="r" b="b" t="t" l="l"/>
            <a:pathLst>
              <a:path h="7163938" w="20808818">
                <a:moveTo>
                  <a:pt x="0" y="0"/>
                </a:moveTo>
                <a:lnTo>
                  <a:pt x="20808818" y="0"/>
                </a:lnTo>
                <a:lnTo>
                  <a:pt x="20808818" y="7163938"/>
                </a:lnTo>
                <a:lnTo>
                  <a:pt x="0" y="7163938"/>
                </a:lnTo>
                <a:lnTo>
                  <a:pt x="0" y="0"/>
                </a:lnTo>
                <a:close/>
              </a:path>
            </a:pathLst>
          </a:custGeom>
          <a:blipFill>
            <a:blip r:embed="rId2"/>
            <a:stretch>
              <a:fillRect l="0" t="-4058" r="0" b="-4058"/>
            </a:stretch>
          </a:blipFill>
        </p:spPr>
      </p:sp>
      <p:sp>
        <p:nvSpPr>
          <p:cNvPr name="Freeform 3" id="3"/>
          <p:cNvSpPr/>
          <p:nvPr/>
        </p:nvSpPr>
        <p:spPr>
          <a:xfrm flipH="false" flipV="false" rot="852530">
            <a:off x="5249234" y="7793991"/>
            <a:ext cx="3327103" cy="1016279"/>
          </a:xfrm>
          <a:custGeom>
            <a:avLst/>
            <a:gdLst/>
            <a:ahLst/>
            <a:cxnLst/>
            <a:rect r="r" b="b" t="t" l="l"/>
            <a:pathLst>
              <a:path h="1016279" w="3327103">
                <a:moveTo>
                  <a:pt x="0" y="0"/>
                </a:moveTo>
                <a:lnTo>
                  <a:pt x="3327102" y="0"/>
                </a:lnTo>
                <a:lnTo>
                  <a:pt x="3327102" y="1016278"/>
                </a:lnTo>
                <a:lnTo>
                  <a:pt x="0" y="1016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52530">
            <a:off x="9962916" y="7793991"/>
            <a:ext cx="3327103" cy="1016279"/>
          </a:xfrm>
          <a:custGeom>
            <a:avLst/>
            <a:gdLst/>
            <a:ahLst/>
            <a:cxnLst/>
            <a:rect r="r" b="b" t="t" l="l"/>
            <a:pathLst>
              <a:path h="1016279" w="3327103">
                <a:moveTo>
                  <a:pt x="0" y="0"/>
                </a:moveTo>
                <a:lnTo>
                  <a:pt x="3327103" y="0"/>
                </a:lnTo>
                <a:lnTo>
                  <a:pt x="3327103" y="1016278"/>
                </a:lnTo>
                <a:lnTo>
                  <a:pt x="0" y="1016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77199">
            <a:off x="515835" y="7692785"/>
            <a:ext cx="2441465" cy="2091015"/>
          </a:xfrm>
          <a:custGeom>
            <a:avLst/>
            <a:gdLst/>
            <a:ahLst/>
            <a:cxnLst/>
            <a:rect r="r" b="b" t="t" l="l"/>
            <a:pathLst>
              <a:path h="2091015" w="2441465">
                <a:moveTo>
                  <a:pt x="0" y="0"/>
                </a:moveTo>
                <a:lnTo>
                  <a:pt x="2441464" y="0"/>
                </a:lnTo>
                <a:lnTo>
                  <a:pt x="2441464" y="2091015"/>
                </a:lnTo>
                <a:lnTo>
                  <a:pt x="0" y="2091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808551" y="663282"/>
            <a:ext cx="3031428" cy="3176497"/>
          </a:xfrm>
          <a:custGeom>
            <a:avLst/>
            <a:gdLst/>
            <a:ahLst/>
            <a:cxnLst/>
            <a:rect r="r" b="b" t="t" l="l"/>
            <a:pathLst>
              <a:path h="3176497" w="3031428">
                <a:moveTo>
                  <a:pt x="3031429" y="0"/>
                </a:moveTo>
                <a:lnTo>
                  <a:pt x="0" y="0"/>
                </a:lnTo>
                <a:lnTo>
                  <a:pt x="0" y="3176496"/>
                </a:lnTo>
                <a:lnTo>
                  <a:pt x="3031429" y="3176496"/>
                </a:lnTo>
                <a:lnTo>
                  <a:pt x="303142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218173" y="0"/>
            <a:ext cx="2261541" cy="3313613"/>
          </a:xfrm>
          <a:custGeom>
            <a:avLst/>
            <a:gdLst/>
            <a:ahLst/>
            <a:cxnLst/>
            <a:rect r="r" b="b" t="t" l="l"/>
            <a:pathLst>
              <a:path h="3313613" w="2261541">
                <a:moveTo>
                  <a:pt x="2261541" y="0"/>
                </a:moveTo>
                <a:lnTo>
                  <a:pt x="0" y="0"/>
                </a:lnTo>
                <a:lnTo>
                  <a:pt x="0" y="3313613"/>
                </a:lnTo>
                <a:lnTo>
                  <a:pt x="2261541" y="3313613"/>
                </a:lnTo>
                <a:lnTo>
                  <a:pt x="226154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445881" y="7827002"/>
            <a:ext cx="2592415" cy="2337887"/>
          </a:xfrm>
          <a:custGeom>
            <a:avLst/>
            <a:gdLst/>
            <a:ahLst/>
            <a:cxnLst/>
            <a:rect r="r" b="b" t="t" l="l"/>
            <a:pathLst>
              <a:path h="2337887" w="2592415">
                <a:moveTo>
                  <a:pt x="0" y="0"/>
                </a:moveTo>
                <a:lnTo>
                  <a:pt x="2592415" y="0"/>
                </a:lnTo>
                <a:lnTo>
                  <a:pt x="2592415" y="2337887"/>
                </a:lnTo>
                <a:lnTo>
                  <a:pt x="0" y="23378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375847" y="5735105"/>
            <a:ext cx="11602435" cy="2294704"/>
          </a:xfrm>
          <a:custGeom>
            <a:avLst/>
            <a:gdLst/>
            <a:ahLst/>
            <a:cxnLst/>
            <a:rect r="r" b="b" t="t" l="l"/>
            <a:pathLst>
              <a:path h="2294704" w="11602435">
                <a:moveTo>
                  <a:pt x="0" y="0"/>
                </a:moveTo>
                <a:lnTo>
                  <a:pt x="11602435" y="0"/>
                </a:lnTo>
                <a:lnTo>
                  <a:pt x="11602435" y="2294703"/>
                </a:lnTo>
                <a:lnTo>
                  <a:pt x="0" y="2294703"/>
                </a:lnTo>
                <a:lnTo>
                  <a:pt x="0" y="0"/>
                </a:lnTo>
                <a:close/>
              </a:path>
            </a:pathLst>
          </a:custGeom>
          <a:blipFill>
            <a:blip r:embed="rId13"/>
            <a:stretch>
              <a:fillRect l="0" t="0" r="0" b="0"/>
            </a:stretch>
          </a:blipFill>
        </p:spPr>
      </p:sp>
      <p:sp>
        <p:nvSpPr>
          <p:cNvPr name="TextBox 10" id="10"/>
          <p:cNvSpPr txBox="true"/>
          <p:nvPr/>
        </p:nvSpPr>
        <p:spPr>
          <a:xfrm rot="0">
            <a:off x="6912785" y="2175330"/>
            <a:ext cx="4095894" cy="1139426"/>
          </a:xfrm>
          <a:prstGeom prst="rect">
            <a:avLst/>
          </a:prstGeom>
        </p:spPr>
        <p:txBody>
          <a:bodyPr anchor="t" rtlCol="false" tIns="0" lIns="0" bIns="0" rIns="0">
            <a:spAutoFit/>
          </a:bodyPr>
          <a:lstStyle/>
          <a:p>
            <a:pPr algn="ctr">
              <a:lnSpc>
                <a:spcPts val="9130"/>
              </a:lnSpc>
            </a:pPr>
            <a:r>
              <a:rPr lang="en-US" sz="7023">
                <a:solidFill>
                  <a:srgbClr val="1B2C2E"/>
                </a:solidFill>
                <a:latin typeface="Gagalin"/>
              </a:rPr>
              <a:t>OMBAK</a:t>
            </a:r>
          </a:p>
        </p:txBody>
      </p:sp>
      <p:sp>
        <p:nvSpPr>
          <p:cNvPr name="TextBox 11" id="11"/>
          <p:cNvSpPr txBox="true"/>
          <p:nvPr/>
        </p:nvSpPr>
        <p:spPr>
          <a:xfrm rot="0">
            <a:off x="2503528" y="501357"/>
            <a:ext cx="13280944" cy="1446880"/>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Source Code Komponen </a:t>
            </a:r>
          </a:p>
        </p:txBody>
      </p:sp>
      <p:sp>
        <p:nvSpPr>
          <p:cNvPr name="TextBox 12" id="12"/>
          <p:cNvSpPr txBox="true"/>
          <p:nvPr/>
        </p:nvSpPr>
        <p:spPr>
          <a:xfrm rot="0">
            <a:off x="4079438" y="3773103"/>
            <a:ext cx="11619289" cy="1590377"/>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20202"/>
                </a:solidFill>
                <a:latin typeface="Josefin Sans"/>
              </a:rPr>
              <a:t>Tinggi Ombak - waveHeight</a:t>
            </a:r>
          </a:p>
          <a:p>
            <a:pPr marL="647702" indent="-323851" lvl="1">
              <a:lnSpc>
                <a:spcPts val="4200"/>
              </a:lnSpc>
              <a:buFont typeface="Arial"/>
              <a:buChar char="•"/>
            </a:pPr>
            <a:r>
              <a:rPr lang="en-US" sz="3000">
                <a:solidFill>
                  <a:srgbClr val="020202"/>
                </a:solidFill>
                <a:latin typeface="Josefin Sans"/>
              </a:rPr>
              <a:t>Kecepatan Ombak - waveSpeed</a:t>
            </a:r>
          </a:p>
          <a:p>
            <a:pPr marL="647702" indent="-323851" lvl="1">
              <a:lnSpc>
                <a:spcPts val="4200"/>
              </a:lnSpc>
              <a:buFont typeface="Arial"/>
              <a:buChar char="•"/>
            </a:pPr>
            <a:r>
              <a:rPr lang="en-US" sz="3000">
                <a:solidFill>
                  <a:srgbClr val="020202"/>
                </a:solidFill>
                <a:latin typeface="Josefin Sans"/>
              </a:rPr>
              <a:t>Warna Ombak (RGB) – waveColor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FC4CD"/>
        </a:solidFill>
      </p:bgPr>
    </p:bg>
    <p:spTree>
      <p:nvGrpSpPr>
        <p:cNvPr id="1" name=""/>
        <p:cNvGrpSpPr/>
        <p:nvPr/>
      </p:nvGrpSpPr>
      <p:grpSpPr>
        <a:xfrm>
          <a:off x="0" y="0"/>
          <a:ext cx="0" cy="0"/>
          <a:chOff x="0" y="0"/>
          <a:chExt cx="0" cy="0"/>
        </a:xfrm>
      </p:grpSpPr>
      <p:sp>
        <p:nvSpPr>
          <p:cNvPr name="Freeform 2" id="2"/>
          <p:cNvSpPr/>
          <p:nvPr/>
        </p:nvSpPr>
        <p:spPr>
          <a:xfrm flipH="false" flipV="false" rot="4973970">
            <a:off x="-7121885" y="3778699"/>
            <a:ext cx="12578466" cy="4330441"/>
          </a:xfrm>
          <a:custGeom>
            <a:avLst/>
            <a:gdLst/>
            <a:ahLst/>
            <a:cxnLst/>
            <a:rect r="r" b="b" t="t" l="l"/>
            <a:pathLst>
              <a:path h="4330441" w="12578466">
                <a:moveTo>
                  <a:pt x="0" y="0"/>
                </a:moveTo>
                <a:lnTo>
                  <a:pt x="12578466" y="0"/>
                </a:lnTo>
                <a:lnTo>
                  <a:pt x="12578466" y="4330441"/>
                </a:lnTo>
                <a:lnTo>
                  <a:pt x="0" y="4330441"/>
                </a:lnTo>
                <a:lnTo>
                  <a:pt x="0" y="0"/>
                </a:lnTo>
                <a:close/>
              </a:path>
            </a:pathLst>
          </a:custGeom>
          <a:blipFill>
            <a:blip r:embed="rId2"/>
            <a:stretch>
              <a:fillRect l="0" t="-4058" r="0" b="-4058"/>
            </a:stretch>
          </a:blipFill>
        </p:spPr>
      </p:sp>
      <p:sp>
        <p:nvSpPr>
          <p:cNvPr name="Freeform 3" id="3"/>
          <p:cNvSpPr/>
          <p:nvPr/>
        </p:nvSpPr>
        <p:spPr>
          <a:xfrm flipH="false" flipV="false" rot="4490855">
            <a:off x="11751068" y="-760535"/>
            <a:ext cx="12578466" cy="4330441"/>
          </a:xfrm>
          <a:custGeom>
            <a:avLst/>
            <a:gdLst/>
            <a:ahLst/>
            <a:cxnLst/>
            <a:rect r="r" b="b" t="t" l="l"/>
            <a:pathLst>
              <a:path h="4330441" w="12578466">
                <a:moveTo>
                  <a:pt x="0" y="0"/>
                </a:moveTo>
                <a:lnTo>
                  <a:pt x="12578466" y="0"/>
                </a:lnTo>
                <a:lnTo>
                  <a:pt x="12578466" y="4330440"/>
                </a:lnTo>
                <a:lnTo>
                  <a:pt x="0" y="4330440"/>
                </a:lnTo>
                <a:lnTo>
                  <a:pt x="0" y="0"/>
                </a:lnTo>
                <a:close/>
              </a:path>
            </a:pathLst>
          </a:custGeom>
          <a:blipFill>
            <a:blip r:embed="rId2"/>
            <a:stretch>
              <a:fillRect l="0" t="-4058" r="0" b="-4058"/>
            </a:stretch>
          </a:blipFill>
        </p:spPr>
      </p:sp>
      <p:sp>
        <p:nvSpPr>
          <p:cNvPr name="Freeform 4" id="4"/>
          <p:cNvSpPr/>
          <p:nvPr/>
        </p:nvSpPr>
        <p:spPr>
          <a:xfrm flipH="false" flipV="false" rot="-997738">
            <a:off x="15518040" y="7099309"/>
            <a:ext cx="2742506" cy="3250815"/>
          </a:xfrm>
          <a:custGeom>
            <a:avLst/>
            <a:gdLst/>
            <a:ahLst/>
            <a:cxnLst/>
            <a:rect r="r" b="b" t="t" l="l"/>
            <a:pathLst>
              <a:path h="3250815" w="2742506">
                <a:moveTo>
                  <a:pt x="0" y="0"/>
                </a:moveTo>
                <a:lnTo>
                  <a:pt x="2742506" y="0"/>
                </a:lnTo>
                <a:lnTo>
                  <a:pt x="2742506" y="3250815"/>
                </a:lnTo>
                <a:lnTo>
                  <a:pt x="0" y="32508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4076">
            <a:off x="580328" y="222791"/>
            <a:ext cx="3846400" cy="2363788"/>
          </a:xfrm>
          <a:custGeom>
            <a:avLst/>
            <a:gdLst/>
            <a:ahLst/>
            <a:cxnLst/>
            <a:rect r="r" b="b" t="t" l="l"/>
            <a:pathLst>
              <a:path h="2363788" w="3846400">
                <a:moveTo>
                  <a:pt x="0" y="0"/>
                </a:moveTo>
                <a:lnTo>
                  <a:pt x="3846400" y="0"/>
                </a:lnTo>
                <a:lnTo>
                  <a:pt x="3846400" y="2363788"/>
                </a:lnTo>
                <a:lnTo>
                  <a:pt x="0" y="2363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442956">
            <a:off x="14893426" y="-340392"/>
            <a:ext cx="3072295" cy="2738183"/>
          </a:xfrm>
          <a:custGeom>
            <a:avLst/>
            <a:gdLst/>
            <a:ahLst/>
            <a:cxnLst/>
            <a:rect r="r" b="b" t="t" l="l"/>
            <a:pathLst>
              <a:path h="2738183" w="3072295">
                <a:moveTo>
                  <a:pt x="3072295" y="2738184"/>
                </a:moveTo>
                <a:lnTo>
                  <a:pt x="0" y="2738184"/>
                </a:lnTo>
                <a:lnTo>
                  <a:pt x="0" y="0"/>
                </a:lnTo>
                <a:lnTo>
                  <a:pt x="3072295" y="0"/>
                </a:lnTo>
                <a:lnTo>
                  <a:pt x="3072295" y="27381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97258">
            <a:off x="1153422" y="7536433"/>
            <a:ext cx="1407059" cy="2814119"/>
          </a:xfrm>
          <a:custGeom>
            <a:avLst/>
            <a:gdLst/>
            <a:ahLst/>
            <a:cxnLst/>
            <a:rect r="r" b="b" t="t" l="l"/>
            <a:pathLst>
              <a:path h="2814119" w="1407059">
                <a:moveTo>
                  <a:pt x="0" y="0"/>
                </a:moveTo>
                <a:lnTo>
                  <a:pt x="1407059" y="0"/>
                </a:lnTo>
                <a:lnTo>
                  <a:pt x="1407059" y="2814119"/>
                </a:lnTo>
                <a:lnTo>
                  <a:pt x="0" y="281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725948" y="5179439"/>
            <a:ext cx="11751722" cy="2207301"/>
          </a:xfrm>
          <a:custGeom>
            <a:avLst/>
            <a:gdLst/>
            <a:ahLst/>
            <a:cxnLst/>
            <a:rect r="r" b="b" t="t" l="l"/>
            <a:pathLst>
              <a:path h="2207301" w="11751722">
                <a:moveTo>
                  <a:pt x="0" y="0"/>
                </a:moveTo>
                <a:lnTo>
                  <a:pt x="11751722" y="0"/>
                </a:lnTo>
                <a:lnTo>
                  <a:pt x="11751722" y="2207301"/>
                </a:lnTo>
                <a:lnTo>
                  <a:pt x="0" y="2207301"/>
                </a:lnTo>
                <a:lnTo>
                  <a:pt x="0" y="0"/>
                </a:lnTo>
                <a:close/>
              </a:path>
            </a:pathLst>
          </a:custGeom>
          <a:blipFill>
            <a:blip r:embed="rId11"/>
            <a:stretch>
              <a:fillRect l="0" t="0" r="0" b="0"/>
            </a:stretch>
          </a:blipFill>
        </p:spPr>
      </p:sp>
      <p:sp>
        <p:nvSpPr>
          <p:cNvPr name="TextBox 9" id="9"/>
          <p:cNvSpPr txBox="true"/>
          <p:nvPr/>
        </p:nvSpPr>
        <p:spPr>
          <a:xfrm rot="0">
            <a:off x="2503528" y="224297"/>
            <a:ext cx="13280944" cy="1446880"/>
          </a:xfrm>
          <a:prstGeom prst="rect">
            <a:avLst/>
          </a:prstGeom>
        </p:spPr>
        <p:txBody>
          <a:bodyPr anchor="t" rtlCol="false" tIns="0" lIns="0" bIns="0" rIns="0">
            <a:spAutoFit/>
          </a:bodyPr>
          <a:lstStyle/>
          <a:p>
            <a:pPr algn="ctr">
              <a:lnSpc>
                <a:spcPts val="11875"/>
              </a:lnSpc>
            </a:pPr>
            <a:r>
              <a:rPr lang="en-US" sz="8482">
                <a:solidFill>
                  <a:srgbClr val="FFFFFF"/>
                </a:solidFill>
                <a:latin typeface="Saifah Font TH"/>
              </a:rPr>
              <a:t>Source Code Komponen </a:t>
            </a:r>
          </a:p>
        </p:txBody>
      </p:sp>
      <p:sp>
        <p:nvSpPr>
          <p:cNvPr name="TextBox 10" id="10"/>
          <p:cNvSpPr txBox="true"/>
          <p:nvPr/>
        </p:nvSpPr>
        <p:spPr>
          <a:xfrm rot="0">
            <a:off x="2966466" y="1903677"/>
            <a:ext cx="11902180" cy="1082463"/>
          </a:xfrm>
          <a:prstGeom prst="rect">
            <a:avLst/>
          </a:prstGeom>
        </p:spPr>
        <p:txBody>
          <a:bodyPr anchor="t" rtlCol="false" tIns="0" lIns="0" bIns="0" rIns="0">
            <a:spAutoFit/>
          </a:bodyPr>
          <a:lstStyle/>
          <a:p>
            <a:pPr algn="ctr">
              <a:lnSpc>
                <a:spcPts val="8613"/>
              </a:lnSpc>
            </a:pPr>
            <a:r>
              <a:rPr lang="en-US" sz="6625">
                <a:solidFill>
                  <a:srgbClr val="1B2C2E"/>
                </a:solidFill>
                <a:latin typeface="Gagalin"/>
              </a:rPr>
              <a:t>MATAHARI</a:t>
            </a:r>
          </a:p>
        </p:txBody>
      </p:sp>
      <p:sp>
        <p:nvSpPr>
          <p:cNvPr name="TextBox 11" id="11"/>
          <p:cNvSpPr txBox="true"/>
          <p:nvPr/>
        </p:nvSpPr>
        <p:spPr>
          <a:xfrm rot="0">
            <a:off x="2390259" y="3224265"/>
            <a:ext cx="11619289" cy="1590377"/>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20202"/>
                </a:solidFill>
                <a:latin typeface="Josefin Sans"/>
              </a:rPr>
              <a:t>Posisi Vertikal dan Horizontal (X dan Y) - (sunX, sunY)</a:t>
            </a:r>
          </a:p>
          <a:p>
            <a:pPr marL="647702" indent="-323851" lvl="1">
              <a:lnSpc>
                <a:spcPts val="4200"/>
              </a:lnSpc>
              <a:buFont typeface="Arial"/>
              <a:buChar char="•"/>
            </a:pPr>
            <a:r>
              <a:rPr lang="en-US" sz="3000">
                <a:solidFill>
                  <a:srgbClr val="020202"/>
                </a:solidFill>
                <a:latin typeface="Josefin Sans"/>
              </a:rPr>
              <a:t>Ukuran (Diameter) - sunSize</a:t>
            </a:r>
          </a:p>
          <a:p>
            <a:pPr marL="647702" indent="-323851" lvl="1">
              <a:lnSpc>
                <a:spcPts val="4200"/>
              </a:lnSpc>
              <a:buFont typeface="Arial"/>
              <a:buChar char="•"/>
            </a:pPr>
            <a:r>
              <a:rPr lang="en-US" sz="3000">
                <a:solidFill>
                  <a:srgbClr val="020202"/>
                </a:solidFill>
                <a:latin typeface="Josefin Sans"/>
              </a:rPr>
              <a:t>Warna (RGB) – sunColor</a:t>
            </a:r>
          </a:p>
        </p:txBody>
      </p:sp>
      <p:sp>
        <p:nvSpPr>
          <p:cNvPr name="TextBox 12" id="12"/>
          <p:cNvSpPr txBox="true"/>
          <p:nvPr/>
        </p:nvSpPr>
        <p:spPr>
          <a:xfrm rot="0">
            <a:off x="658693" y="7896190"/>
            <a:ext cx="16230600" cy="1590377"/>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Josefin Sans"/>
              </a:rPr>
              <a:t>Ketiga objek tersebut diimplementasikan sebagai instance dari class-class yang telah didefinisikan dalam kode. Setiap objek memiliki constructor yang menerima parameter dan memiliki method display() untuk menggambar objek tersebut di layar.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DAFqY1S2CAQ</dc:identifier>
  <dcterms:modified xsi:type="dcterms:W3CDTF">2011-08-01T06:04:30Z</dcterms:modified>
  <cp:revision>1</cp:revision>
  <dc:title>UAS GRAFIKA KOMPUTER</dc:title>
</cp:coreProperties>
</file>